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65" r:id="rId1"/>
  </p:sldMasterIdLst>
  <p:notesMasterIdLst>
    <p:notesMasterId r:id="rId87"/>
  </p:notesMasterIdLst>
  <p:sldIdLst>
    <p:sldId id="256" r:id="rId2"/>
    <p:sldId id="409" r:id="rId3"/>
    <p:sldId id="257" r:id="rId4"/>
    <p:sldId id="258" r:id="rId5"/>
    <p:sldId id="261" r:id="rId6"/>
    <p:sldId id="262" r:id="rId7"/>
    <p:sldId id="306" r:id="rId8"/>
    <p:sldId id="352" r:id="rId9"/>
    <p:sldId id="355" r:id="rId10"/>
    <p:sldId id="372" r:id="rId11"/>
    <p:sldId id="387" r:id="rId12"/>
    <p:sldId id="314" r:id="rId13"/>
    <p:sldId id="338" r:id="rId14"/>
    <p:sldId id="267" r:id="rId15"/>
    <p:sldId id="274" r:id="rId16"/>
    <p:sldId id="371" r:id="rId17"/>
    <p:sldId id="349" r:id="rId18"/>
    <p:sldId id="277" r:id="rId19"/>
    <p:sldId id="276" r:id="rId20"/>
    <p:sldId id="339" r:id="rId21"/>
    <p:sldId id="399" r:id="rId22"/>
    <p:sldId id="279" r:id="rId23"/>
    <p:sldId id="278" r:id="rId24"/>
    <p:sldId id="281" r:id="rId25"/>
    <p:sldId id="362" r:id="rId26"/>
    <p:sldId id="363" r:id="rId27"/>
    <p:sldId id="284" r:id="rId28"/>
    <p:sldId id="285" r:id="rId29"/>
    <p:sldId id="308" r:id="rId30"/>
    <p:sldId id="344" r:id="rId31"/>
    <p:sldId id="340" r:id="rId32"/>
    <p:sldId id="316" r:id="rId33"/>
    <p:sldId id="317" r:id="rId34"/>
    <p:sldId id="350" r:id="rId35"/>
    <p:sldId id="366" r:id="rId36"/>
    <p:sldId id="287" r:id="rId37"/>
    <p:sldId id="343" r:id="rId38"/>
    <p:sldId id="309" r:id="rId39"/>
    <p:sldId id="368" r:id="rId40"/>
    <p:sldId id="318" r:id="rId41"/>
    <p:sldId id="341" r:id="rId42"/>
    <p:sldId id="311" r:id="rId43"/>
    <p:sldId id="376" r:id="rId44"/>
    <p:sldId id="378" r:id="rId45"/>
    <p:sldId id="373" r:id="rId46"/>
    <p:sldId id="374" r:id="rId47"/>
    <p:sldId id="375" r:id="rId48"/>
    <p:sldId id="342" r:id="rId49"/>
    <p:sldId id="292" r:id="rId50"/>
    <p:sldId id="400" r:id="rId51"/>
    <p:sldId id="293" r:id="rId52"/>
    <p:sldId id="354" r:id="rId53"/>
    <p:sldId id="379" r:id="rId54"/>
    <p:sldId id="381" r:id="rId55"/>
    <p:sldId id="407" r:id="rId56"/>
    <p:sldId id="412" r:id="rId57"/>
    <p:sldId id="411" r:id="rId58"/>
    <p:sldId id="383" r:id="rId59"/>
    <p:sldId id="413" r:id="rId60"/>
    <p:sldId id="408" r:id="rId61"/>
    <p:sldId id="414" r:id="rId62"/>
    <p:sldId id="295" r:id="rId63"/>
    <p:sldId id="392" r:id="rId64"/>
    <p:sldId id="391" r:id="rId65"/>
    <p:sldId id="358" r:id="rId66"/>
    <p:sldId id="384" r:id="rId67"/>
    <p:sldId id="324" r:id="rId68"/>
    <p:sldId id="334" r:id="rId69"/>
    <p:sldId id="325" r:id="rId70"/>
    <p:sldId id="390" r:id="rId71"/>
    <p:sldId id="320" r:id="rId72"/>
    <p:sldId id="401" r:id="rId73"/>
    <p:sldId id="319" r:id="rId74"/>
    <p:sldId id="402" r:id="rId75"/>
    <p:sldId id="403" r:id="rId76"/>
    <p:sldId id="404" r:id="rId77"/>
    <p:sldId id="405" r:id="rId78"/>
    <p:sldId id="388" r:id="rId79"/>
    <p:sldId id="331" r:id="rId80"/>
    <p:sldId id="367" r:id="rId81"/>
    <p:sldId id="326" r:id="rId82"/>
    <p:sldId id="327" r:id="rId83"/>
    <p:sldId id="328" r:id="rId84"/>
    <p:sldId id="329" r:id="rId85"/>
    <p:sldId id="330" r:id="rId86"/>
  </p:sldIdLst>
  <p:sldSz cx="12192000" cy="6858000"/>
  <p:notesSz cx="6799263"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617B"/>
    <a:srgbClr val="00235C"/>
    <a:srgbClr val="0C64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09" autoAdjust="0"/>
    <p:restoredTop sz="96340" autoAdjust="0"/>
  </p:normalViewPr>
  <p:slideViewPr>
    <p:cSldViewPr snapToGrid="0">
      <p:cViewPr>
        <p:scale>
          <a:sx n="75" d="100"/>
          <a:sy n="75" d="100"/>
        </p:scale>
        <p:origin x="1830" y="924"/>
      </p:cViewPr>
      <p:guideLst>
        <p:guide orient="horz" pos="2160"/>
        <p:guide pos="3840"/>
      </p:guideLst>
    </p:cSldViewPr>
  </p:slideViewPr>
  <p:outlineViewPr>
    <p:cViewPr>
      <p:scale>
        <a:sx n="33" d="100"/>
        <a:sy n="33" d="100"/>
      </p:scale>
      <p:origin x="114" y="17880"/>
    </p:cViewPr>
  </p:outlineViewPr>
  <p:notesTextViewPr>
    <p:cViewPr>
      <p:scale>
        <a:sx n="100" d="100"/>
        <a:sy n="100" d="100"/>
      </p:scale>
      <p:origin x="0" y="0"/>
    </p:cViewPr>
  </p:notesTextViewPr>
  <p:sorterViewPr>
    <p:cViewPr>
      <p:scale>
        <a:sx n="66" d="100"/>
        <a:sy n="66" d="100"/>
      </p:scale>
      <p:origin x="0" y="43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586AE-DBCC-4BB7-ABA1-A6382A0FC0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8384B1B9-18C8-4FD8-BBBC-79B132861C2F}">
      <dgm:prSet phldrT="[Texte]"/>
      <dgm:spPr/>
      <dgm:t>
        <a:bodyPr/>
        <a:lstStyle/>
        <a:p>
          <a:r>
            <a:rPr lang="fr-FR" b="1"/>
            <a:t>Confort</a:t>
          </a:r>
        </a:p>
      </dgm:t>
    </dgm:pt>
    <dgm:pt modelId="{8B4D475C-CC54-45D6-9104-3E6C61F98F73}" type="parTrans" cxnId="{EFA6737B-C061-4669-AEEA-5C664543F004}">
      <dgm:prSet/>
      <dgm:spPr/>
      <dgm:t>
        <a:bodyPr/>
        <a:lstStyle/>
        <a:p>
          <a:endParaRPr lang="fr-FR"/>
        </a:p>
      </dgm:t>
    </dgm:pt>
    <dgm:pt modelId="{297F82E1-8826-43B3-BD04-DB8161B0B33E}" type="sibTrans" cxnId="{EFA6737B-C061-4669-AEEA-5C664543F004}">
      <dgm:prSet/>
      <dgm:spPr/>
      <dgm:t>
        <a:bodyPr/>
        <a:lstStyle/>
        <a:p>
          <a:endParaRPr lang="fr-FR"/>
        </a:p>
      </dgm:t>
    </dgm:pt>
    <dgm:pt modelId="{22F260AE-B764-409D-8F60-F85C243EFE26}">
      <dgm:prSet phldrT="[Texte]"/>
      <dgm:spPr/>
      <dgm:t>
        <a:bodyPr/>
        <a:lstStyle/>
        <a:p>
          <a:r>
            <a:rPr lang="fr-FR"/>
            <a:t>Accès à Internet</a:t>
          </a:r>
        </a:p>
      </dgm:t>
    </dgm:pt>
    <dgm:pt modelId="{19F6574C-C429-4D54-BCDF-8F06921F3B2C}" type="parTrans" cxnId="{D777977F-84DF-4FF8-82FF-36F8D1C5C6A0}">
      <dgm:prSet/>
      <dgm:spPr/>
      <dgm:t>
        <a:bodyPr/>
        <a:lstStyle/>
        <a:p>
          <a:endParaRPr lang="fr-FR"/>
        </a:p>
      </dgm:t>
    </dgm:pt>
    <dgm:pt modelId="{A295C04A-7327-4F4B-9086-9C6A8E2AE8F6}" type="sibTrans" cxnId="{D777977F-84DF-4FF8-82FF-36F8D1C5C6A0}">
      <dgm:prSet/>
      <dgm:spPr/>
      <dgm:t>
        <a:bodyPr/>
        <a:lstStyle/>
        <a:p>
          <a:endParaRPr lang="fr-FR"/>
        </a:p>
      </dgm:t>
    </dgm:pt>
    <dgm:pt modelId="{A6CB419E-5554-4D4F-ABE2-7EA2AAB42009}">
      <dgm:prSet phldrT="[Texte]"/>
      <dgm:spPr/>
      <dgm:t>
        <a:bodyPr/>
        <a:lstStyle/>
        <a:p>
          <a:r>
            <a:rPr lang="fr-FR"/>
            <a:t>Informations touristiques</a:t>
          </a:r>
        </a:p>
      </dgm:t>
    </dgm:pt>
    <dgm:pt modelId="{D7AB5F5A-7613-489C-B6C9-CE63AAF97E5E}" type="parTrans" cxnId="{5F00AB22-D57C-464C-A1A6-F21CFCD296ED}">
      <dgm:prSet/>
      <dgm:spPr/>
      <dgm:t>
        <a:bodyPr/>
        <a:lstStyle/>
        <a:p>
          <a:endParaRPr lang="fr-FR"/>
        </a:p>
      </dgm:t>
    </dgm:pt>
    <dgm:pt modelId="{96D975A7-7CDE-483A-ADC4-93F2A49EE54E}" type="sibTrans" cxnId="{5F00AB22-D57C-464C-A1A6-F21CFCD296ED}">
      <dgm:prSet/>
      <dgm:spPr/>
      <dgm:t>
        <a:bodyPr/>
        <a:lstStyle/>
        <a:p>
          <a:endParaRPr lang="fr-FR"/>
        </a:p>
      </dgm:t>
    </dgm:pt>
    <dgm:pt modelId="{AD12A162-F191-4880-95F1-AE68644ADCA0}">
      <dgm:prSet phldrT="[Texte]"/>
      <dgm:spPr/>
      <dgm:t>
        <a:bodyPr/>
        <a:lstStyle/>
        <a:p>
          <a:r>
            <a:rPr lang="fr-FR" b="1"/>
            <a:t>Optimisation du trafic routier</a:t>
          </a:r>
        </a:p>
      </dgm:t>
    </dgm:pt>
    <dgm:pt modelId="{C5758FB8-82CD-4CBA-99C5-0DC9AC7A74C3}" type="parTrans" cxnId="{7867362C-F0EC-448D-AF64-3F277D786ECF}">
      <dgm:prSet/>
      <dgm:spPr/>
      <dgm:t>
        <a:bodyPr/>
        <a:lstStyle/>
        <a:p>
          <a:endParaRPr lang="fr-FR"/>
        </a:p>
      </dgm:t>
    </dgm:pt>
    <dgm:pt modelId="{6620B959-FA53-420D-8E55-29E2E8CF578E}" type="sibTrans" cxnId="{7867362C-F0EC-448D-AF64-3F277D786ECF}">
      <dgm:prSet/>
      <dgm:spPr/>
      <dgm:t>
        <a:bodyPr/>
        <a:lstStyle/>
        <a:p>
          <a:endParaRPr lang="fr-FR"/>
        </a:p>
      </dgm:t>
    </dgm:pt>
    <dgm:pt modelId="{5AF4B1D3-47E3-442A-A8BA-91E73C4E8781}">
      <dgm:prSet phldrT="[Texte]"/>
      <dgm:spPr/>
      <dgm:t>
        <a:bodyPr/>
        <a:lstStyle/>
        <a:p>
          <a:r>
            <a:rPr lang="fr-FR"/>
            <a:t>Vitesse recommandée</a:t>
          </a:r>
        </a:p>
      </dgm:t>
    </dgm:pt>
    <dgm:pt modelId="{CDBBE72A-ED23-4893-A034-24D5F38FDA3B}" type="parTrans" cxnId="{0DBA580E-8994-4A25-89E9-248CA0EBD537}">
      <dgm:prSet/>
      <dgm:spPr/>
      <dgm:t>
        <a:bodyPr/>
        <a:lstStyle/>
        <a:p>
          <a:endParaRPr lang="fr-FR"/>
        </a:p>
      </dgm:t>
    </dgm:pt>
    <dgm:pt modelId="{339B0D8B-C03D-445D-AB0E-B24745429B74}" type="sibTrans" cxnId="{0DBA580E-8994-4A25-89E9-248CA0EBD537}">
      <dgm:prSet/>
      <dgm:spPr/>
      <dgm:t>
        <a:bodyPr/>
        <a:lstStyle/>
        <a:p>
          <a:endParaRPr lang="fr-FR"/>
        </a:p>
      </dgm:t>
    </dgm:pt>
    <dgm:pt modelId="{67635422-6398-4437-87A2-FAB11034ACA2}">
      <dgm:prSet phldrT="[Texte]"/>
      <dgm:spPr/>
      <dgm:t>
        <a:bodyPr/>
        <a:lstStyle/>
        <a:p>
          <a:r>
            <a:rPr lang="fr-FR"/>
            <a:t>Itinéraire alternatif</a:t>
          </a:r>
        </a:p>
      </dgm:t>
    </dgm:pt>
    <dgm:pt modelId="{22CC1FEA-35FF-4F43-83C0-B57E881D0C9B}" type="parTrans" cxnId="{912066A0-2998-4715-8D55-7459D71FF561}">
      <dgm:prSet/>
      <dgm:spPr/>
      <dgm:t>
        <a:bodyPr/>
        <a:lstStyle/>
        <a:p>
          <a:endParaRPr lang="fr-FR"/>
        </a:p>
      </dgm:t>
    </dgm:pt>
    <dgm:pt modelId="{A9075E21-6C49-42EB-B572-F622460F6DF7}" type="sibTrans" cxnId="{912066A0-2998-4715-8D55-7459D71FF561}">
      <dgm:prSet/>
      <dgm:spPr/>
      <dgm:t>
        <a:bodyPr/>
        <a:lstStyle/>
        <a:p>
          <a:endParaRPr lang="fr-FR"/>
        </a:p>
      </dgm:t>
    </dgm:pt>
    <dgm:pt modelId="{E20C8954-508D-40F4-8471-0390F3143E8E}">
      <dgm:prSet phldrT="[Texte]"/>
      <dgm:spPr/>
      <dgm:t>
        <a:bodyPr/>
        <a:lstStyle/>
        <a:p>
          <a:r>
            <a:rPr lang="fr-FR" b="1"/>
            <a:t>Sécurité</a:t>
          </a:r>
        </a:p>
      </dgm:t>
    </dgm:pt>
    <dgm:pt modelId="{26EB11FF-1604-46A6-B21A-A3DC60CBA5E0}" type="parTrans" cxnId="{96628D3D-26E1-4112-89D9-666A39DD07A4}">
      <dgm:prSet/>
      <dgm:spPr/>
      <dgm:t>
        <a:bodyPr/>
        <a:lstStyle/>
        <a:p>
          <a:endParaRPr lang="fr-FR"/>
        </a:p>
      </dgm:t>
    </dgm:pt>
    <dgm:pt modelId="{388F2327-4C65-4F39-A59F-64E7AF11FDFD}" type="sibTrans" cxnId="{96628D3D-26E1-4112-89D9-666A39DD07A4}">
      <dgm:prSet/>
      <dgm:spPr/>
      <dgm:t>
        <a:bodyPr/>
        <a:lstStyle/>
        <a:p>
          <a:endParaRPr lang="fr-FR"/>
        </a:p>
      </dgm:t>
    </dgm:pt>
    <dgm:pt modelId="{1D35355D-8B2D-4C6E-8C2B-54C0BDC549E8}">
      <dgm:prSet phldrT="[Texte]"/>
      <dgm:spPr/>
      <dgm:t>
        <a:bodyPr/>
        <a:lstStyle/>
        <a:p>
          <a:r>
            <a:rPr lang="fr-FR"/>
            <a:t>Perception élargie</a:t>
          </a:r>
        </a:p>
      </dgm:t>
    </dgm:pt>
    <dgm:pt modelId="{885730D3-957B-4E21-9215-9E1830AB5D5B}" type="parTrans" cxnId="{6DE49626-D2FA-4F7F-9331-64318D20408A}">
      <dgm:prSet/>
      <dgm:spPr/>
      <dgm:t>
        <a:bodyPr/>
        <a:lstStyle/>
        <a:p>
          <a:endParaRPr lang="fr-FR"/>
        </a:p>
      </dgm:t>
    </dgm:pt>
    <dgm:pt modelId="{079C9FA2-EF40-4D93-8CBF-445F1E453E5D}" type="sibTrans" cxnId="{6DE49626-D2FA-4F7F-9331-64318D20408A}">
      <dgm:prSet/>
      <dgm:spPr/>
      <dgm:t>
        <a:bodyPr/>
        <a:lstStyle/>
        <a:p>
          <a:endParaRPr lang="fr-FR"/>
        </a:p>
      </dgm:t>
    </dgm:pt>
    <dgm:pt modelId="{BB21E0D3-2391-4CA5-ACF4-359DB09DDFB5}">
      <dgm:prSet phldrT="[Texte]"/>
      <dgm:spPr/>
      <dgm:t>
        <a:bodyPr/>
        <a:lstStyle/>
        <a:p>
          <a:r>
            <a:rPr lang="fr-FR"/>
            <a:t>Conduite en convoi</a:t>
          </a:r>
        </a:p>
      </dgm:t>
    </dgm:pt>
    <dgm:pt modelId="{348D478B-A8CD-4A6F-A098-E23E365B46EE}" type="parTrans" cxnId="{3DCD07DB-77C7-4E7F-9399-E19422FC6769}">
      <dgm:prSet/>
      <dgm:spPr/>
      <dgm:t>
        <a:bodyPr/>
        <a:lstStyle/>
        <a:p>
          <a:endParaRPr lang="fr-FR"/>
        </a:p>
      </dgm:t>
    </dgm:pt>
    <dgm:pt modelId="{2424F932-E372-4E85-8F93-6633DCE5D863}" type="sibTrans" cxnId="{3DCD07DB-77C7-4E7F-9399-E19422FC6769}">
      <dgm:prSet/>
      <dgm:spPr/>
      <dgm:t>
        <a:bodyPr/>
        <a:lstStyle/>
        <a:p>
          <a:endParaRPr lang="fr-FR"/>
        </a:p>
      </dgm:t>
    </dgm:pt>
    <dgm:pt modelId="{CBD4561B-500C-46DD-8C15-59F49DAACE08}" type="pres">
      <dgm:prSet presAssocID="{389586AE-DBCC-4BB7-ABA1-A6382A0FC0DB}" presName="Name0" presStyleCnt="0">
        <dgm:presLayoutVars>
          <dgm:dir/>
          <dgm:animLvl val="lvl"/>
          <dgm:resizeHandles val="exact"/>
        </dgm:presLayoutVars>
      </dgm:prSet>
      <dgm:spPr/>
    </dgm:pt>
    <dgm:pt modelId="{4CF11C5F-F94B-4203-946D-CB5D5C5EF349}" type="pres">
      <dgm:prSet presAssocID="{8384B1B9-18C8-4FD8-BBBC-79B132861C2F}" presName="composite" presStyleCnt="0"/>
      <dgm:spPr/>
    </dgm:pt>
    <dgm:pt modelId="{F8E88C10-2033-4D65-9EAA-E6B230BC295A}" type="pres">
      <dgm:prSet presAssocID="{8384B1B9-18C8-4FD8-BBBC-79B132861C2F}" presName="parTx" presStyleLbl="alignNode1" presStyleIdx="0" presStyleCnt="3">
        <dgm:presLayoutVars>
          <dgm:chMax val="0"/>
          <dgm:chPref val="0"/>
          <dgm:bulletEnabled val="1"/>
        </dgm:presLayoutVars>
      </dgm:prSet>
      <dgm:spPr/>
    </dgm:pt>
    <dgm:pt modelId="{90BB82A3-B302-4C11-A896-C3AFACD8E3D0}" type="pres">
      <dgm:prSet presAssocID="{8384B1B9-18C8-4FD8-BBBC-79B132861C2F}" presName="desTx" presStyleLbl="alignAccFollowNode1" presStyleIdx="0" presStyleCnt="3">
        <dgm:presLayoutVars>
          <dgm:bulletEnabled val="1"/>
        </dgm:presLayoutVars>
      </dgm:prSet>
      <dgm:spPr/>
    </dgm:pt>
    <dgm:pt modelId="{979EFC6A-43DF-441F-B946-FA007EBC00BC}" type="pres">
      <dgm:prSet presAssocID="{297F82E1-8826-43B3-BD04-DB8161B0B33E}" presName="space" presStyleCnt="0"/>
      <dgm:spPr/>
    </dgm:pt>
    <dgm:pt modelId="{B32D6698-BEA5-4989-A2C1-AA0BDD6EB199}" type="pres">
      <dgm:prSet presAssocID="{AD12A162-F191-4880-95F1-AE68644ADCA0}" presName="composite" presStyleCnt="0"/>
      <dgm:spPr/>
    </dgm:pt>
    <dgm:pt modelId="{EB03D7B2-34B2-4683-9C79-3F794129966A}" type="pres">
      <dgm:prSet presAssocID="{AD12A162-F191-4880-95F1-AE68644ADCA0}" presName="parTx" presStyleLbl="alignNode1" presStyleIdx="1" presStyleCnt="3">
        <dgm:presLayoutVars>
          <dgm:chMax val="0"/>
          <dgm:chPref val="0"/>
          <dgm:bulletEnabled val="1"/>
        </dgm:presLayoutVars>
      </dgm:prSet>
      <dgm:spPr/>
    </dgm:pt>
    <dgm:pt modelId="{A03FCB43-3AB4-4200-84A5-AC5D9CA402BF}" type="pres">
      <dgm:prSet presAssocID="{AD12A162-F191-4880-95F1-AE68644ADCA0}" presName="desTx" presStyleLbl="alignAccFollowNode1" presStyleIdx="1" presStyleCnt="3">
        <dgm:presLayoutVars>
          <dgm:bulletEnabled val="1"/>
        </dgm:presLayoutVars>
      </dgm:prSet>
      <dgm:spPr/>
    </dgm:pt>
    <dgm:pt modelId="{95ACDAF4-1BBB-4EBA-B26A-910755ADEA91}" type="pres">
      <dgm:prSet presAssocID="{6620B959-FA53-420D-8E55-29E2E8CF578E}" presName="space" presStyleCnt="0"/>
      <dgm:spPr/>
    </dgm:pt>
    <dgm:pt modelId="{EC168B47-D303-4961-86A9-3C38C5A57387}" type="pres">
      <dgm:prSet presAssocID="{E20C8954-508D-40F4-8471-0390F3143E8E}" presName="composite" presStyleCnt="0"/>
      <dgm:spPr/>
    </dgm:pt>
    <dgm:pt modelId="{C2F3BF36-1BCC-4146-9F53-37A503DE7B56}" type="pres">
      <dgm:prSet presAssocID="{E20C8954-508D-40F4-8471-0390F3143E8E}" presName="parTx" presStyleLbl="alignNode1" presStyleIdx="2" presStyleCnt="3">
        <dgm:presLayoutVars>
          <dgm:chMax val="0"/>
          <dgm:chPref val="0"/>
          <dgm:bulletEnabled val="1"/>
        </dgm:presLayoutVars>
      </dgm:prSet>
      <dgm:spPr/>
    </dgm:pt>
    <dgm:pt modelId="{BCEFB0F0-B4B6-4BD5-BB96-4446F6895820}" type="pres">
      <dgm:prSet presAssocID="{E20C8954-508D-40F4-8471-0390F3143E8E}" presName="desTx" presStyleLbl="alignAccFollowNode1" presStyleIdx="2" presStyleCnt="3">
        <dgm:presLayoutVars>
          <dgm:bulletEnabled val="1"/>
        </dgm:presLayoutVars>
      </dgm:prSet>
      <dgm:spPr/>
    </dgm:pt>
  </dgm:ptLst>
  <dgm:cxnLst>
    <dgm:cxn modelId="{ECE6ED02-A1CC-4DEF-BBC6-3423CBB527A7}" type="presOf" srcId="{5AF4B1D3-47E3-442A-A8BA-91E73C4E8781}" destId="{A03FCB43-3AB4-4200-84A5-AC5D9CA402BF}" srcOrd="0" destOrd="0" presId="urn:microsoft.com/office/officeart/2005/8/layout/hList1"/>
    <dgm:cxn modelId="{0DBA580E-8994-4A25-89E9-248CA0EBD537}" srcId="{AD12A162-F191-4880-95F1-AE68644ADCA0}" destId="{5AF4B1D3-47E3-442A-A8BA-91E73C4E8781}" srcOrd="0" destOrd="0" parTransId="{CDBBE72A-ED23-4893-A034-24D5F38FDA3B}" sibTransId="{339B0D8B-C03D-445D-AB0E-B24745429B74}"/>
    <dgm:cxn modelId="{5F00AB22-D57C-464C-A1A6-F21CFCD296ED}" srcId="{8384B1B9-18C8-4FD8-BBBC-79B132861C2F}" destId="{A6CB419E-5554-4D4F-ABE2-7EA2AAB42009}" srcOrd="1" destOrd="0" parTransId="{D7AB5F5A-7613-489C-B6C9-CE63AAF97E5E}" sibTransId="{96D975A7-7CDE-483A-ADC4-93F2A49EE54E}"/>
    <dgm:cxn modelId="{6DE49626-D2FA-4F7F-9331-64318D20408A}" srcId="{E20C8954-508D-40F4-8471-0390F3143E8E}" destId="{1D35355D-8B2D-4C6E-8C2B-54C0BDC549E8}" srcOrd="0" destOrd="0" parTransId="{885730D3-957B-4E21-9215-9E1830AB5D5B}" sibTransId="{079C9FA2-EF40-4D93-8CBF-445F1E453E5D}"/>
    <dgm:cxn modelId="{8B38F72A-F85B-4332-BE2B-28F65DFAE707}" type="presOf" srcId="{1D35355D-8B2D-4C6E-8C2B-54C0BDC549E8}" destId="{BCEFB0F0-B4B6-4BD5-BB96-4446F6895820}" srcOrd="0" destOrd="0" presId="urn:microsoft.com/office/officeart/2005/8/layout/hList1"/>
    <dgm:cxn modelId="{7867362C-F0EC-448D-AF64-3F277D786ECF}" srcId="{389586AE-DBCC-4BB7-ABA1-A6382A0FC0DB}" destId="{AD12A162-F191-4880-95F1-AE68644ADCA0}" srcOrd="1" destOrd="0" parTransId="{C5758FB8-82CD-4CBA-99C5-0DC9AC7A74C3}" sibTransId="{6620B959-FA53-420D-8E55-29E2E8CF578E}"/>
    <dgm:cxn modelId="{96628D3D-26E1-4112-89D9-666A39DD07A4}" srcId="{389586AE-DBCC-4BB7-ABA1-A6382A0FC0DB}" destId="{E20C8954-508D-40F4-8471-0390F3143E8E}" srcOrd="2" destOrd="0" parTransId="{26EB11FF-1604-46A6-B21A-A3DC60CBA5E0}" sibTransId="{388F2327-4C65-4F39-A59F-64E7AF11FDFD}"/>
    <dgm:cxn modelId="{13A50760-AC5B-4C86-8203-44F7AB66DEA9}" type="presOf" srcId="{22F260AE-B764-409D-8F60-F85C243EFE26}" destId="{90BB82A3-B302-4C11-A896-C3AFACD8E3D0}" srcOrd="0" destOrd="0" presId="urn:microsoft.com/office/officeart/2005/8/layout/hList1"/>
    <dgm:cxn modelId="{BB803871-0FD6-414B-BE4E-7C8B560A3418}" type="presOf" srcId="{AD12A162-F191-4880-95F1-AE68644ADCA0}" destId="{EB03D7B2-34B2-4683-9C79-3F794129966A}" srcOrd="0" destOrd="0" presId="urn:microsoft.com/office/officeart/2005/8/layout/hList1"/>
    <dgm:cxn modelId="{E9A51153-D096-442A-BE01-4BF407E83296}" type="presOf" srcId="{A6CB419E-5554-4D4F-ABE2-7EA2AAB42009}" destId="{90BB82A3-B302-4C11-A896-C3AFACD8E3D0}" srcOrd="0" destOrd="1" presId="urn:microsoft.com/office/officeart/2005/8/layout/hList1"/>
    <dgm:cxn modelId="{EFA6737B-C061-4669-AEEA-5C664543F004}" srcId="{389586AE-DBCC-4BB7-ABA1-A6382A0FC0DB}" destId="{8384B1B9-18C8-4FD8-BBBC-79B132861C2F}" srcOrd="0" destOrd="0" parTransId="{8B4D475C-CC54-45D6-9104-3E6C61F98F73}" sibTransId="{297F82E1-8826-43B3-BD04-DB8161B0B33E}"/>
    <dgm:cxn modelId="{D777977F-84DF-4FF8-82FF-36F8D1C5C6A0}" srcId="{8384B1B9-18C8-4FD8-BBBC-79B132861C2F}" destId="{22F260AE-B764-409D-8F60-F85C243EFE26}" srcOrd="0" destOrd="0" parTransId="{19F6574C-C429-4D54-BCDF-8F06921F3B2C}" sibTransId="{A295C04A-7327-4F4B-9086-9C6A8E2AE8F6}"/>
    <dgm:cxn modelId="{0C70719C-B017-488C-8FE7-3A16662C5575}" type="presOf" srcId="{E20C8954-508D-40F4-8471-0390F3143E8E}" destId="{C2F3BF36-1BCC-4146-9F53-37A503DE7B56}" srcOrd="0" destOrd="0" presId="urn:microsoft.com/office/officeart/2005/8/layout/hList1"/>
    <dgm:cxn modelId="{912066A0-2998-4715-8D55-7459D71FF561}" srcId="{AD12A162-F191-4880-95F1-AE68644ADCA0}" destId="{67635422-6398-4437-87A2-FAB11034ACA2}" srcOrd="1" destOrd="0" parTransId="{22CC1FEA-35FF-4F43-83C0-B57E881D0C9B}" sibTransId="{A9075E21-6C49-42EB-B572-F622460F6DF7}"/>
    <dgm:cxn modelId="{DED01CB8-E521-4552-A9D9-45CB795177AC}" type="presOf" srcId="{67635422-6398-4437-87A2-FAB11034ACA2}" destId="{A03FCB43-3AB4-4200-84A5-AC5D9CA402BF}" srcOrd="0" destOrd="1" presId="urn:microsoft.com/office/officeart/2005/8/layout/hList1"/>
    <dgm:cxn modelId="{C3412FDA-2E65-4A68-B40D-543647F44716}" type="presOf" srcId="{8384B1B9-18C8-4FD8-BBBC-79B132861C2F}" destId="{F8E88C10-2033-4D65-9EAA-E6B230BC295A}" srcOrd="0" destOrd="0" presId="urn:microsoft.com/office/officeart/2005/8/layout/hList1"/>
    <dgm:cxn modelId="{3DCD07DB-77C7-4E7F-9399-E19422FC6769}" srcId="{E20C8954-508D-40F4-8471-0390F3143E8E}" destId="{BB21E0D3-2391-4CA5-ACF4-359DB09DDFB5}" srcOrd="1" destOrd="0" parTransId="{348D478B-A8CD-4A6F-A098-E23E365B46EE}" sibTransId="{2424F932-E372-4E85-8F93-6633DCE5D863}"/>
    <dgm:cxn modelId="{91BD34E5-E03E-4D7F-B02E-C24B5691E100}" type="presOf" srcId="{BB21E0D3-2391-4CA5-ACF4-359DB09DDFB5}" destId="{BCEFB0F0-B4B6-4BD5-BB96-4446F6895820}" srcOrd="0" destOrd="1" presId="urn:microsoft.com/office/officeart/2005/8/layout/hList1"/>
    <dgm:cxn modelId="{5DAA31F6-5280-4C57-A231-40A3B1796ABC}" type="presOf" srcId="{389586AE-DBCC-4BB7-ABA1-A6382A0FC0DB}" destId="{CBD4561B-500C-46DD-8C15-59F49DAACE08}" srcOrd="0" destOrd="0" presId="urn:microsoft.com/office/officeart/2005/8/layout/hList1"/>
    <dgm:cxn modelId="{49B0F198-21A2-4837-8C57-ED0E7017E631}" type="presParOf" srcId="{CBD4561B-500C-46DD-8C15-59F49DAACE08}" destId="{4CF11C5F-F94B-4203-946D-CB5D5C5EF349}" srcOrd="0" destOrd="0" presId="urn:microsoft.com/office/officeart/2005/8/layout/hList1"/>
    <dgm:cxn modelId="{EFF36760-B674-4A4B-976E-79F226433375}" type="presParOf" srcId="{4CF11C5F-F94B-4203-946D-CB5D5C5EF349}" destId="{F8E88C10-2033-4D65-9EAA-E6B230BC295A}" srcOrd="0" destOrd="0" presId="urn:microsoft.com/office/officeart/2005/8/layout/hList1"/>
    <dgm:cxn modelId="{EF650E21-AE8F-4020-BFB6-37AD0925B345}" type="presParOf" srcId="{4CF11C5F-F94B-4203-946D-CB5D5C5EF349}" destId="{90BB82A3-B302-4C11-A896-C3AFACD8E3D0}" srcOrd="1" destOrd="0" presId="urn:microsoft.com/office/officeart/2005/8/layout/hList1"/>
    <dgm:cxn modelId="{3D1581F2-37EE-46AC-A169-6985368CB93A}" type="presParOf" srcId="{CBD4561B-500C-46DD-8C15-59F49DAACE08}" destId="{979EFC6A-43DF-441F-B946-FA007EBC00BC}" srcOrd="1" destOrd="0" presId="urn:microsoft.com/office/officeart/2005/8/layout/hList1"/>
    <dgm:cxn modelId="{B7D874E3-2A62-414E-BC31-AF1B411521E9}" type="presParOf" srcId="{CBD4561B-500C-46DD-8C15-59F49DAACE08}" destId="{B32D6698-BEA5-4989-A2C1-AA0BDD6EB199}" srcOrd="2" destOrd="0" presId="urn:microsoft.com/office/officeart/2005/8/layout/hList1"/>
    <dgm:cxn modelId="{52140BC2-F0A3-4030-9B90-BDDDC3A5BE9D}" type="presParOf" srcId="{B32D6698-BEA5-4989-A2C1-AA0BDD6EB199}" destId="{EB03D7B2-34B2-4683-9C79-3F794129966A}" srcOrd="0" destOrd="0" presId="urn:microsoft.com/office/officeart/2005/8/layout/hList1"/>
    <dgm:cxn modelId="{C73B2976-DA6E-4DCE-9A37-7E2378A51C03}" type="presParOf" srcId="{B32D6698-BEA5-4989-A2C1-AA0BDD6EB199}" destId="{A03FCB43-3AB4-4200-84A5-AC5D9CA402BF}" srcOrd="1" destOrd="0" presId="urn:microsoft.com/office/officeart/2005/8/layout/hList1"/>
    <dgm:cxn modelId="{76E0C0BF-3F1E-4A30-BC7D-1D00811D32A0}" type="presParOf" srcId="{CBD4561B-500C-46DD-8C15-59F49DAACE08}" destId="{95ACDAF4-1BBB-4EBA-B26A-910755ADEA91}" srcOrd="3" destOrd="0" presId="urn:microsoft.com/office/officeart/2005/8/layout/hList1"/>
    <dgm:cxn modelId="{360FD598-B823-48C2-9F03-A260F532A3C1}" type="presParOf" srcId="{CBD4561B-500C-46DD-8C15-59F49DAACE08}" destId="{EC168B47-D303-4961-86A9-3C38C5A57387}" srcOrd="4" destOrd="0" presId="urn:microsoft.com/office/officeart/2005/8/layout/hList1"/>
    <dgm:cxn modelId="{05106D0F-EAAB-48E9-87BA-02DFE10E8352}" type="presParOf" srcId="{EC168B47-D303-4961-86A9-3C38C5A57387}" destId="{C2F3BF36-1BCC-4146-9F53-37A503DE7B56}" srcOrd="0" destOrd="0" presId="urn:microsoft.com/office/officeart/2005/8/layout/hList1"/>
    <dgm:cxn modelId="{BB3F21DE-3C9A-489A-B2A4-BBCF4A36696D}" type="presParOf" srcId="{EC168B47-D303-4961-86A9-3C38C5A57387}" destId="{BCEFB0F0-B4B6-4BD5-BB96-4446F689582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2715095E-04A6-4776-8AC5-3757B0BB6119}">
      <dgm:prSet phldrT="[Texte]"/>
      <dgm:spPr/>
      <dgm:t>
        <a:bodyPr/>
        <a:lstStyle/>
        <a:p>
          <a:r>
            <a:rPr lang="fr-FR" b="1"/>
            <a:t>Temps avant accident	</a:t>
          </a:r>
        </a:p>
      </dgm:t>
    </dgm:pt>
    <dgm:pt modelId="{B94DEC08-3032-48EB-A3C5-E5D7BB5D6931}" type="parTrans" cxnId="{71084851-5DA1-4175-B43F-00B3150D268C}">
      <dgm:prSet/>
      <dgm:spPr/>
      <dgm:t>
        <a:bodyPr/>
        <a:lstStyle/>
        <a:p>
          <a:endParaRPr lang="fr-FR"/>
        </a:p>
      </dgm:t>
    </dgm:pt>
    <dgm:pt modelId="{9444F705-A2F9-477D-8913-D857FB065AB5}" type="sibTrans" cxnId="{71084851-5DA1-4175-B43F-00B3150D268C}">
      <dgm:prSet/>
      <dgm:spPr/>
      <dgm:t>
        <a:bodyPr/>
        <a:lstStyle/>
        <a:p>
          <a:endParaRPr lang="fr-FR"/>
        </a:p>
      </dgm:t>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0E12E808-2806-4BE6-84F7-91953B1A65A4}">
      <dgm:prSet phldrT="[Texte]"/>
      <dgm:spPr/>
      <dgm:t>
        <a:bodyPr/>
        <a:lstStyle/>
        <a:p>
          <a:r>
            <a:rPr lang="fr-FR"/>
            <a:t>Accident</a:t>
          </a:r>
        </a:p>
      </dgm:t>
    </dgm:pt>
    <dgm:pt modelId="{1D38744B-B360-4484-AFCB-99DE1F5899BB}" type="parTrans" cxnId="{A4611660-7BE9-4959-B489-5AF771CC6FB9}">
      <dgm:prSet/>
      <dgm:spPr/>
      <dgm:t>
        <a:bodyPr/>
        <a:lstStyle/>
        <a:p>
          <a:endParaRPr lang="fr-FR"/>
        </a:p>
      </dgm:t>
    </dgm:pt>
    <dgm:pt modelId="{23019D36-DF0E-47C1-9525-42C54CCC27CC}" type="sibTrans" cxnId="{A4611660-7BE9-4959-B489-5AF771CC6FB9}">
      <dgm:prSet/>
      <dgm:spPr/>
      <dgm:t>
        <a:bodyPr/>
        <a:lstStyle/>
        <a:p>
          <a:endParaRPr lang="fr-FR"/>
        </a:p>
      </dgm:t>
    </dgm:pt>
    <dgm:pt modelId="{A062E8D1-34DA-443E-98C8-EC8EE8DC8D8C}">
      <dgm:prSet/>
      <dgm:spPr/>
      <dgm:t>
        <a:bodyPr/>
        <a:lstStyle/>
        <a:p>
          <a:r>
            <a:rPr lang="fr-FR"/>
            <a:t>Minutes</a:t>
          </a:r>
        </a:p>
      </dgm:t>
    </dgm:pt>
    <dgm:pt modelId="{54B50C35-E858-41F4-910D-FA4524EF0CA6}" type="parTrans" cxnId="{93694987-55BE-4DC3-8E11-F470609584B4}">
      <dgm:prSet/>
      <dgm:spPr/>
      <dgm:t>
        <a:bodyPr/>
        <a:lstStyle/>
        <a:p>
          <a:endParaRPr lang="fr-FR"/>
        </a:p>
      </dgm:t>
    </dgm:pt>
    <dgm:pt modelId="{84CC035E-74F0-4981-9D10-1F52ACE0B9CA}" type="sibTrans" cxnId="{93694987-55BE-4DC3-8E11-F470609584B4}">
      <dgm:prSet/>
      <dgm:spPr/>
      <dgm:t>
        <a:bodyPr/>
        <a:lstStyle/>
        <a:p>
          <a:endParaRPr lang="fr-FR"/>
        </a:p>
      </dgm:t>
    </dgm:pt>
    <dgm:pt modelId="{60EF5EB9-5C43-4B0D-B51C-BD231CFF9626}">
      <dgm:prSet/>
      <dgm:spPr/>
      <dgm:t>
        <a:bodyPr/>
        <a:lstStyle/>
        <a:p>
          <a:r>
            <a:rPr lang="fr-FR"/>
            <a:t> Sécurité passive</a:t>
          </a:r>
        </a:p>
      </dgm:t>
    </dgm:pt>
    <dgm:pt modelId="{67ADAD9B-0DBD-4F17-8A59-093B9118A98E}" type="parTrans" cxnId="{060E0FA1-D81C-47DB-B858-1EC1A4886355}">
      <dgm:prSet/>
      <dgm:spPr/>
      <dgm:t>
        <a:bodyPr/>
        <a:lstStyle/>
        <a:p>
          <a:endParaRPr lang="fr-FR"/>
        </a:p>
      </dgm:t>
    </dgm:pt>
    <dgm:pt modelId="{359D844F-8AB0-4F61-89E0-ACB8046A46F0}" type="sibTrans" cxnId="{060E0FA1-D81C-47DB-B858-1EC1A4886355}">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3E96C2E3-3654-4436-9919-B5370D141E65}">
      <dgm:prSet/>
      <dgm:spPr/>
      <dgm:t>
        <a:bodyPr/>
        <a:lstStyle/>
        <a:p>
          <a:r>
            <a:rPr lang="fr-FR"/>
            <a:t>Post-accident</a:t>
          </a:r>
        </a:p>
      </dgm:t>
    </dgm:pt>
    <dgm:pt modelId="{4E6A61B9-FDFA-481B-A8C3-6D84E6053933}" type="parTrans" cxnId="{F459A16E-3D03-40DB-A5EF-C45E3BEFA3AF}">
      <dgm:prSet/>
      <dgm:spPr/>
      <dgm:t>
        <a:bodyPr/>
        <a:lstStyle/>
        <a:p>
          <a:endParaRPr lang="fr-FR"/>
        </a:p>
      </dgm:t>
    </dgm:pt>
    <dgm:pt modelId="{8121B1DF-6128-4718-863D-DF83273074FF}" type="sibTrans" cxnId="{F459A16E-3D03-40DB-A5EF-C45E3BEFA3AF}">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C9F0434C-2AB8-48F9-B622-B36E97F0A3AD}" type="pres">
      <dgm:prSet presAssocID="{2715095E-04A6-4776-8AC5-3757B0BB6119}" presName="composite" presStyleCnt="0"/>
      <dgm:spPr/>
    </dgm:pt>
    <dgm:pt modelId="{E9E0CDA6-3BB7-4C31-9EDD-688C4799CA45}" type="pres">
      <dgm:prSet presAssocID="{2715095E-04A6-4776-8AC5-3757B0BB6119}" presName="parTx" presStyleLbl="node1" presStyleIdx="0" presStyleCnt="4">
        <dgm:presLayoutVars>
          <dgm:chMax val="0"/>
          <dgm:chPref val="0"/>
          <dgm:bulletEnabled val="1"/>
        </dgm:presLayoutVars>
      </dgm:prSet>
      <dgm:spPr/>
    </dgm:pt>
    <dgm:pt modelId="{00253A68-DB26-48D6-AD86-AF00BBFE342F}" type="pres">
      <dgm:prSet presAssocID="{2715095E-04A6-4776-8AC5-3757B0BB6119}" presName="desTx" presStyleLbl="revTx" presStyleIdx="0" presStyleCnt="3">
        <dgm:presLayoutVars>
          <dgm:bulletEnabled val="1"/>
        </dgm:presLayoutVars>
      </dgm:prSet>
      <dgm:spPr/>
    </dgm:pt>
    <dgm:pt modelId="{B66B7236-8268-4BD1-B1DE-D4DD2826A71F}" type="pres">
      <dgm:prSet presAssocID="{9444F705-A2F9-477D-8913-D857FB065AB5}" presName="space" presStyleCnt="0"/>
      <dgm:spPr/>
    </dgm:pt>
    <dgm:pt modelId="{E3799CE9-58FB-49C6-9332-58F64B407D7B}" type="pres">
      <dgm:prSet presAssocID="{A062E8D1-34DA-443E-98C8-EC8EE8DC8D8C}" presName="composite" presStyleCnt="0"/>
      <dgm:spPr/>
    </dgm:pt>
    <dgm:pt modelId="{B22DC6F7-AF10-456F-9FD3-B03F6A7BDA1D}" type="pres">
      <dgm:prSet presAssocID="{A062E8D1-34DA-443E-98C8-EC8EE8DC8D8C}" presName="parTx" presStyleLbl="node1" presStyleIdx="1" presStyleCnt="4">
        <dgm:presLayoutVars>
          <dgm:chMax val="0"/>
          <dgm:chPref val="0"/>
          <dgm:bulletEnabled val="1"/>
        </dgm:presLayoutVars>
      </dgm:prSet>
      <dgm:spPr/>
    </dgm:pt>
    <dgm:pt modelId="{E148FD29-6A72-4D42-AA86-82410A0A5DD8}" type="pres">
      <dgm:prSet presAssocID="{A062E8D1-34DA-443E-98C8-EC8EE8DC8D8C}" presName="desTx" presStyleLbl="revTx" presStyleIdx="0" presStyleCnt="3" custScaleX="111082">
        <dgm:presLayoutVars>
          <dgm:bulletEnabled val="1"/>
        </dgm:presLayoutVars>
      </dgm:prSet>
      <dgm:spPr/>
    </dgm:pt>
    <dgm:pt modelId="{6EC137BE-6505-4394-B44B-9F831895CC54}" type="pres">
      <dgm:prSet presAssocID="{84CC035E-74F0-4981-9D10-1F52ACE0B9CA}" presName="space" presStyleCnt="0"/>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2" presStyleCnt="4">
        <dgm:presLayoutVars>
          <dgm:chMax val="0"/>
          <dgm:chPref val="0"/>
          <dgm:bulletEnabled val="1"/>
        </dgm:presLayoutVars>
      </dgm:prSet>
      <dgm:spPr/>
    </dgm:pt>
    <dgm:pt modelId="{6B07A023-30DD-4746-8783-9ACCE80EE6FE}" type="pres">
      <dgm:prSet presAssocID="{9AD81CAE-8D94-4D70-8196-EA57E2B01081}" presName="desTx" presStyleLbl="revTx" presStyleIdx="1" presStyleCnt="3">
        <dgm:presLayoutVars>
          <dgm:bulletEnabled val="1"/>
        </dgm:presLayoutVars>
      </dgm:prSet>
      <dgm:spPr/>
    </dgm:pt>
    <dgm:pt modelId="{979A93AA-F035-4100-BA63-9B1EFFC3A4FE}" type="pres">
      <dgm:prSet presAssocID="{830F7105-4CE4-4488-A6D2-462A9B9380E7}" presName="space" presStyleCnt="0"/>
      <dgm:spPr/>
    </dgm:pt>
    <dgm:pt modelId="{A5E6B1D3-60C5-474B-89A5-A2AE0766FE6C}" type="pres">
      <dgm:prSet presAssocID="{0E12E808-2806-4BE6-84F7-91953B1A65A4}" presName="composite" presStyleCnt="0"/>
      <dgm:spPr/>
    </dgm:pt>
    <dgm:pt modelId="{8B0872EA-65F0-4F18-9AC3-4E26364A31A4}" type="pres">
      <dgm:prSet presAssocID="{0E12E808-2806-4BE6-84F7-91953B1A65A4}" presName="parTx" presStyleLbl="node1" presStyleIdx="3" presStyleCnt="4">
        <dgm:presLayoutVars>
          <dgm:chMax val="0"/>
          <dgm:chPref val="0"/>
          <dgm:bulletEnabled val="1"/>
        </dgm:presLayoutVars>
      </dgm:prSet>
      <dgm:spPr/>
    </dgm:pt>
    <dgm:pt modelId="{B27BE54B-27B3-4F60-841B-F8E65642E9F2}" type="pres">
      <dgm:prSet presAssocID="{0E12E808-2806-4BE6-84F7-91953B1A65A4}" presName="desTx" presStyleLbl="revTx" presStyleIdx="2" presStyleCnt="3">
        <dgm:presLayoutVars>
          <dgm:bulletEnabled val="1"/>
        </dgm:presLayoutVars>
      </dgm:prSet>
      <dgm:spPr/>
    </dgm:pt>
  </dgm:ptLst>
  <dgm:cxnLst>
    <dgm:cxn modelId="{2816F70A-EADD-4167-BB10-31D65707BE42}" type="presOf" srcId="{9AD81CAE-8D94-4D70-8196-EA57E2B01081}" destId="{2FBD7A2E-949F-4C48-B4A1-2DBC02AA0C75}" srcOrd="0" destOrd="0" presId="urn:microsoft.com/office/officeart/2005/8/layout/chevron1"/>
    <dgm:cxn modelId="{00F1FE11-18E0-4307-9738-E67B4FCFFF56}" type="presOf" srcId="{A062E8D1-34DA-443E-98C8-EC8EE8DC8D8C}" destId="{B22DC6F7-AF10-456F-9FD3-B03F6A7BDA1D}" srcOrd="0" destOrd="0" presId="urn:microsoft.com/office/officeart/2005/8/layout/chevron1"/>
    <dgm:cxn modelId="{56ECB627-2449-40BF-8B98-F2097BB74F36}" type="presOf" srcId="{3E96C2E3-3654-4436-9919-B5370D141E65}" destId="{B27BE54B-27B3-4F60-841B-F8E65642E9F2}" srcOrd="0" destOrd="0" presId="urn:microsoft.com/office/officeart/2005/8/layout/chevron1"/>
    <dgm:cxn modelId="{76437332-8874-4DA3-9D54-E6B9EB151650}" type="presOf" srcId="{0E12E808-2806-4BE6-84F7-91953B1A65A4}" destId="{8B0872EA-65F0-4F18-9AC3-4E26364A31A4}"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A4611660-7BE9-4959-B489-5AF771CC6FB9}" srcId="{DD79F87E-927A-4BF8-A396-9409C4B03B42}" destId="{0E12E808-2806-4BE6-84F7-91953B1A65A4}" srcOrd="3" destOrd="0" parTransId="{1D38744B-B360-4484-AFCB-99DE1F5899BB}" sibTransId="{23019D36-DF0E-47C1-9525-42C54CCC27CC}"/>
    <dgm:cxn modelId="{51117A49-A2C4-4621-855D-7C6B41A02D70}" type="presOf" srcId="{21935178-F786-4D9D-BD55-B5403DC9D141}" destId="{6B07A023-30DD-4746-8783-9ACCE80EE6FE}" srcOrd="0" destOrd="0" presId="urn:microsoft.com/office/officeart/2005/8/layout/chevron1"/>
    <dgm:cxn modelId="{F459A16E-3D03-40DB-A5EF-C45E3BEFA3AF}" srcId="{0E12E808-2806-4BE6-84F7-91953B1A65A4}" destId="{3E96C2E3-3654-4436-9919-B5370D141E65}" srcOrd="0" destOrd="0" parTransId="{4E6A61B9-FDFA-481B-A8C3-6D84E6053933}" sibTransId="{8121B1DF-6128-4718-863D-DF83273074FF}"/>
    <dgm:cxn modelId="{7B934D4F-A42D-4C35-AA85-0351151CA3BC}" type="presOf" srcId="{DD79F87E-927A-4BF8-A396-9409C4B03B42}" destId="{7BD9CE32-E7E2-447A-A5CE-7D2E3D372E86}" srcOrd="0" destOrd="0" presId="urn:microsoft.com/office/officeart/2005/8/layout/chevron1"/>
    <dgm:cxn modelId="{71084851-5DA1-4175-B43F-00B3150D268C}" srcId="{DD79F87E-927A-4BF8-A396-9409C4B03B42}" destId="{2715095E-04A6-4776-8AC5-3757B0BB6119}" srcOrd="0" destOrd="0" parTransId="{B94DEC08-3032-48EB-A3C5-E5D7BB5D6931}" sibTransId="{9444F705-A2F9-477D-8913-D857FB065AB5}"/>
    <dgm:cxn modelId="{83FBD274-DFDC-4618-B641-6826C3E2DAA9}" type="presOf" srcId="{60EF5EB9-5C43-4B0D-B51C-BD231CFF9626}" destId="{E148FD29-6A72-4D42-AA86-82410A0A5DD8}" srcOrd="0" destOrd="0" presId="urn:microsoft.com/office/officeart/2005/8/layout/chevron1"/>
    <dgm:cxn modelId="{47A3D156-7025-4265-B36B-7D1497825559}" srcId="{DD79F87E-927A-4BF8-A396-9409C4B03B42}" destId="{9AD81CAE-8D94-4D70-8196-EA57E2B01081}" srcOrd="2" destOrd="0" parTransId="{B59C857D-610F-4F2F-98EF-2F9724FA47C2}" sibTransId="{830F7105-4CE4-4488-A6D2-462A9B9380E7}"/>
    <dgm:cxn modelId="{93694987-55BE-4DC3-8E11-F470609584B4}" srcId="{DD79F87E-927A-4BF8-A396-9409C4B03B42}" destId="{A062E8D1-34DA-443E-98C8-EC8EE8DC8D8C}" srcOrd="1" destOrd="0" parTransId="{54B50C35-E858-41F4-910D-FA4524EF0CA6}" sibTransId="{84CC035E-74F0-4981-9D10-1F52ACE0B9CA}"/>
    <dgm:cxn modelId="{060E0FA1-D81C-47DB-B858-1EC1A4886355}" srcId="{A062E8D1-34DA-443E-98C8-EC8EE8DC8D8C}" destId="{60EF5EB9-5C43-4B0D-B51C-BD231CFF9626}" srcOrd="0" destOrd="0" parTransId="{67ADAD9B-0DBD-4F17-8A59-093B9118A98E}" sibTransId="{359D844F-8AB0-4F61-89E0-ACB8046A46F0}"/>
    <dgm:cxn modelId="{E3F545A8-2488-4739-938F-09C5D52F9D46}" type="presOf" srcId="{2715095E-04A6-4776-8AC5-3757B0BB6119}" destId="{E9E0CDA6-3BB7-4C31-9EDD-688C4799CA45}" srcOrd="0" destOrd="0" presId="urn:microsoft.com/office/officeart/2005/8/layout/chevron1"/>
    <dgm:cxn modelId="{E94FE17B-EFE9-4D8A-BF0C-BF5F6A8DD87C}" type="presParOf" srcId="{7BD9CE32-E7E2-447A-A5CE-7D2E3D372E86}" destId="{C9F0434C-2AB8-48F9-B622-B36E97F0A3AD}" srcOrd="0" destOrd="0" presId="urn:microsoft.com/office/officeart/2005/8/layout/chevron1"/>
    <dgm:cxn modelId="{03A7E070-08E3-420C-896E-7401E714F62A}" type="presParOf" srcId="{C9F0434C-2AB8-48F9-B622-B36E97F0A3AD}" destId="{E9E0CDA6-3BB7-4C31-9EDD-688C4799CA45}" srcOrd="0" destOrd="0" presId="urn:microsoft.com/office/officeart/2005/8/layout/chevron1"/>
    <dgm:cxn modelId="{03DDC0D6-D07B-440B-9A8E-906C055899EF}" type="presParOf" srcId="{C9F0434C-2AB8-48F9-B622-B36E97F0A3AD}" destId="{00253A68-DB26-48D6-AD86-AF00BBFE342F}" srcOrd="1" destOrd="0" presId="urn:microsoft.com/office/officeart/2005/8/layout/chevron1"/>
    <dgm:cxn modelId="{3FB6E9A8-91AF-46E5-9EEB-9F48EE0710B8}" type="presParOf" srcId="{7BD9CE32-E7E2-447A-A5CE-7D2E3D372E86}" destId="{B66B7236-8268-4BD1-B1DE-D4DD2826A71F}" srcOrd="1" destOrd="0" presId="urn:microsoft.com/office/officeart/2005/8/layout/chevron1"/>
    <dgm:cxn modelId="{4669D1D7-E319-47EC-B6F1-1A224EB3D1D7}" type="presParOf" srcId="{7BD9CE32-E7E2-447A-A5CE-7D2E3D372E86}" destId="{E3799CE9-58FB-49C6-9332-58F64B407D7B}" srcOrd="2" destOrd="0" presId="urn:microsoft.com/office/officeart/2005/8/layout/chevron1"/>
    <dgm:cxn modelId="{0FBF6593-21B4-4225-A918-3CF3DF8D57F4}" type="presParOf" srcId="{E3799CE9-58FB-49C6-9332-58F64B407D7B}" destId="{B22DC6F7-AF10-456F-9FD3-B03F6A7BDA1D}" srcOrd="0" destOrd="0" presId="urn:microsoft.com/office/officeart/2005/8/layout/chevron1"/>
    <dgm:cxn modelId="{66A3E21E-9D12-42EF-ADF2-1B9641E4AD31}" type="presParOf" srcId="{E3799CE9-58FB-49C6-9332-58F64B407D7B}" destId="{E148FD29-6A72-4D42-AA86-82410A0A5DD8}" srcOrd="1" destOrd="0" presId="urn:microsoft.com/office/officeart/2005/8/layout/chevron1"/>
    <dgm:cxn modelId="{D4F5563B-62D2-4559-8BE9-87E35AA6DA28}" type="presParOf" srcId="{7BD9CE32-E7E2-447A-A5CE-7D2E3D372E86}" destId="{6EC137BE-6505-4394-B44B-9F831895CC54}" srcOrd="3" destOrd="0" presId="urn:microsoft.com/office/officeart/2005/8/layout/chevron1"/>
    <dgm:cxn modelId="{2DD94E01-1D94-4025-8C4C-BBB03FF2951F}" type="presParOf" srcId="{7BD9CE32-E7E2-447A-A5CE-7D2E3D372E86}" destId="{65CFDF66-8047-470C-8CB9-A17D7171E8E5}" srcOrd="4" destOrd="0" presId="urn:microsoft.com/office/officeart/2005/8/layout/chevron1"/>
    <dgm:cxn modelId="{CF278035-DCA8-43C2-924C-750C627236F3}" type="presParOf" srcId="{65CFDF66-8047-470C-8CB9-A17D7171E8E5}" destId="{2FBD7A2E-949F-4C48-B4A1-2DBC02AA0C75}" srcOrd="0" destOrd="0" presId="urn:microsoft.com/office/officeart/2005/8/layout/chevron1"/>
    <dgm:cxn modelId="{DC209444-852B-43EA-AE25-BBA732D1EE42}" type="presParOf" srcId="{65CFDF66-8047-470C-8CB9-A17D7171E8E5}" destId="{6B07A023-30DD-4746-8783-9ACCE80EE6FE}" srcOrd="1" destOrd="0" presId="urn:microsoft.com/office/officeart/2005/8/layout/chevron1"/>
    <dgm:cxn modelId="{110726EF-F7B3-48A6-9345-B474995904FE}" type="presParOf" srcId="{7BD9CE32-E7E2-447A-A5CE-7D2E3D372E86}" destId="{979A93AA-F035-4100-BA63-9B1EFFC3A4FE}" srcOrd="5" destOrd="0" presId="urn:microsoft.com/office/officeart/2005/8/layout/chevron1"/>
    <dgm:cxn modelId="{3F0272B5-3DAD-431D-A1A8-75F57FC6AA56}" type="presParOf" srcId="{7BD9CE32-E7E2-447A-A5CE-7D2E3D372E86}" destId="{A5E6B1D3-60C5-474B-89A5-A2AE0766FE6C}" srcOrd="6" destOrd="0" presId="urn:microsoft.com/office/officeart/2005/8/layout/chevron1"/>
    <dgm:cxn modelId="{734A98D6-AD2F-4DEC-8EC7-07C4AF05A52D}" type="presParOf" srcId="{A5E6B1D3-60C5-474B-89A5-A2AE0766FE6C}" destId="{8B0872EA-65F0-4F18-9AC3-4E26364A31A4}" srcOrd="0" destOrd="0" presId="urn:microsoft.com/office/officeart/2005/8/layout/chevron1"/>
    <dgm:cxn modelId="{6AB2D1A6-6538-4D1C-A408-D18CDEF2ADAC}" type="presParOf" srcId="{A5E6B1D3-60C5-474B-89A5-A2AE0766FE6C}" destId="{B27BE54B-27B3-4F60-841B-F8E65642E9F2}"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0" presStyleCnt="1" custLinFactNeighborY="2268">
        <dgm:presLayoutVars>
          <dgm:chMax val="0"/>
          <dgm:chPref val="0"/>
          <dgm:bulletEnabled val="1"/>
        </dgm:presLayoutVars>
      </dgm:prSet>
      <dgm:spPr/>
    </dgm:pt>
    <dgm:pt modelId="{6B07A023-30DD-4746-8783-9ACCE80EE6FE}" type="pres">
      <dgm:prSet presAssocID="{9AD81CAE-8D94-4D70-8196-EA57E2B01081}" presName="desTx" presStyleLbl="revTx" presStyleIdx="0" presStyleCnt="1">
        <dgm:presLayoutVars>
          <dgm:bulletEnabled val="1"/>
        </dgm:presLayoutVars>
      </dgm:prSet>
      <dgm:spPr/>
    </dgm:pt>
  </dgm:ptLst>
  <dgm:cxnLst>
    <dgm:cxn modelId="{74A6D007-F175-4DA7-A839-46A078A03745}" type="presOf" srcId="{DD79F87E-927A-4BF8-A396-9409C4B03B42}" destId="{7BD9CE32-E7E2-447A-A5CE-7D2E3D372E86}" srcOrd="0" destOrd="0" presId="urn:microsoft.com/office/officeart/2005/8/layout/chevron1"/>
    <dgm:cxn modelId="{FE2BB12B-397D-4097-893B-4B63559FDF88}" type="presOf" srcId="{21935178-F786-4D9D-BD55-B5403DC9D141}" destId="{6B07A023-30DD-4746-8783-9ACCE80EE6FE}" srcOrd="0" destOrd="0" presId="urn:microsoft.com/office/officeart/2005/8/layout/chevron1"/>
    <dgm:cxn modelId="{024C3A2E-5FCE-4E5A-BB09-976619693959}" type="presOf" srcId="{9AD81CAE-8D94-4D70-8196-EA57E2B01081}" destId="{2FBD7A2E-949F-4C48-B4A1-2DBC02AA0C75}"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47A3D156-7025-4265-B36B-7D1497825559}" srcId="{DD79F87E-927A-4BF8-A396-9409C4B03B42}" destId="{9AD81CAE-8D94-4D70-8196-EA57E2B01081}" srcOrd="0" destOrd="0" parTransId="{B59C857D-610F-4F2F-98EF-2F9724FA47C2}" sibTransId="{830F7105-4CE4-4488-A6D2-462A9B9380E7}"/>
    <dgm:cxn modelId="{EEA82E9C-D101-4308-ADC3-9DD37ED9107A}" type="presParOf" srcId="{7BD9CE32-E7E2-447A-A5CE-7D2E3D372E86}" destId="{65CFDF66-8047-470C-8CB9-A17D7171E8E5}" srcOrd="0" destOrd="0" presId="urn:microsoft.com/office/officeart/2005/8/layout/chevron1"/>
    <dgm:cxn modelId="{CEAD33BE-BAE9-4818-A886-C81BDD8D45DD}" type="presParOf" srcId="{65CFDF66-8047-470C-8CB9-A17D7171E8E5}" destId="{2FBD7A2E-949F-4C48-B4A1-2DBC02AA0C75}" srcOrd="0" destOrd="0" presId="urn:microsoft.com/office/officeart/2005/8/layout/chevron1"/>
    <dgm:cxn modelId="{B9F844A3-BE1C-4A7E-BF65-9E21C962F1FD}" type="presParOf" srcId="{65CFDF66-8047-470C-8CB9-A17D7171E8E5}" destId="{6B07A023-30DD-4746-8783-9ACCE80EE6FE}" srcOrd="1"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71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71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956">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ScaleX="91937" custLinFactNeighborX="1120" custLinFactNeighborY="0">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1120">
        <dgm:presLayoutVars>
          <dgm:bulletEnabled val="1"/>
        </dgm:presLayoutVars>
      </dgm:prSet>
      <dgm:spPr/>
    </dgm:pt>
  </dgm:ptLst>
  <dgm:cxnLst>
    <dgm:cxn modelId="{C5C7D612-338D-4237-BB6E-D5231EFF75D2}" type="presOf" srcId="{9D82CF0B-53BD-4528-8C75-739ECD462C22}" destId="{3B33523F-2E63-4E25-ABFB-F880AD684E04}" srcOrd="0" destOrd="0" presId="urn:microsoft.com/office/officeart/2005/8/layout/process4"/>
    <dgm:cxn modelId="{17915713-3D31-4882-93C8-78CE6272D465}"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1C18F92F-05E4-4A7D-B541-F8A8D97C7918}" type="presOf" srcId="{B4FE044A-7046-4EBD-A19E-BE29621AFFE4}" destId="{5FA30530-7050-4F5E-9ADA-07189C8DD04C}"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C76DB845-B0DE-469E-826A-059429BFA471}" type="presOf" srcId="{1B5DFF2C-9A40-480C-935E-9A01E5E05A68}" destId="{0523576C-D87F-4E27-9387-8E05652647E2}" srcOrd="0" destOrd="0" presId="urn:microsoft.com/office/officeart/2005/8/layout/process4"/>
    <dgm:cxn modelId="{00944C4D-DBD0-41F9-972E-0AB557C8C1F5}" type="presOf" srcId="{2AC89A28-7F87-4F53-A487-F0D2D69338FB}" destId="{F9485CEF-2982-4E95-BAC3-15903B647878}" srcOrd="0" destOrd="0" presId="urn:microsoft.com/office/officeart/2005/8/layout/process4"/>
    <dgm:cxn modelId="{DC58AA4F-1064-496B-B063-925FDE961B6C}" type="presOf" srcId="{2DF1D736-DD69-44B7-A003-2228CAF146B1}" destId="{DB26B9B4-FA43-4A3E-B5DC-25FD3595DB70}" srcOrd="0" destOrd="0" presId="urn:microsoft.com/office/officeart/2005/8/layout/process4"/>
    <dgm:cxn modelId="{E15C397D-410B-4C46-8D0D-7542CF1FD17E}" type="presOf" srcId="{9E26D822-0C73-49D8-A288-2E8A474DAAC8}" destId="{90013B48-21E3-4678-A3EE-CDE929EA5C28}" srcOrd="0" destOrd="0" presId="urn:microsoft.com/office/officeart/2005/8/layout/process4"/>
    <dgm:cxn modelId="{83ECD390-9CFA-4420-80F2-DBFB3A742EDA}" type="presOf" srcId="{9614DCB2-3A91-4254-9928-CC369745A923}" destId="{51ED7A7D-58C3-479D-A139-F5043D61D587}"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84BB1C9E-92F4-4A3B-AD22-EEB0B2432EAF}" type="presOf" srcId="{7AFF410A-2DB5-4E3D-8F14-F0361B9C2190}" destId="{BDB6737C-8F74-4CD3-A493-090D50A7501A}"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6EDD7AA1-A2DB-47E4-B242-A846DEC621C2}" type="presOf" srcId="{5CD3A265-ECE0-4E5B-88C7-21917797D1E0}" destId="{2A667C89-EE42-4790-844E-2D7D6492B19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5C0053BB-5A00-4146-A1A7-331B00F9806D}" type="presOf" srcId="{5CD3A265-ECE0-4E5B-88C7-21917797D1E0}" destId="{458625D2-2700-4E26-9543-4753F3406071}"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F2B838C5-DF12-48BF-8E13-0C76CC8D935A}" type="presOf" srcId="{B4FE044A-7046-4EBD-A19E-BE29621AFFE4}" destId="{C3773A06-AB3F-46D6-BA98-DD5B8B3BB5B9}" srcOrd="0" destOrd="0" presId="urn:microsoft.com/office/officeart/2005/8/layout/process4"/>
    <dgm:cxn modelId="{EF1E27D3-72DE-4C89-BAF6-5D8CC22B0175}" type="presOf" srcId="{2AC89A28-7F87-4F53-A487-F0D2D69338FB}" destId="{1F00571C-4C44-4665-BA77-C7A68B1D5959}" srcOrd="1" destOrd="0" presId="urn:microsoft.com/office/officeart/2005/8/layout/process4"/>
    <dgm:cxn modelId="{A008C8E0-F27B-4850-B36A-EE28F1764036}" type="presOf" srcId="{93891B8A-267E-4923-9C32-94C88BEE54C1}" destId="{2DEFBCC2-AA2E-45A2-ADF7-D0124E75FCAB}" srcOrd="0" destOrd="0" presId="urn:microsoft.com/office/officeart/2005/8/layout/process4"/>
    <dgm:cxn modelId="{D8B3FCE9-180F-46D4-B927-2E57B42B769D}"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3F95E502-3C65-4A9D-9CFA-0AE561353FA1}" type="presParOf" srcId="{51ED7A7D-58C3-479D-A139-F5043D61D587}" destId="{E14B2CC4-F7B8-403E-87B9-8B21AC41F6CC}" srcOrd="0" destOrd="0" presId="urn:microsoft.com/office/officeart/2005/8/layout/process4"/>
    <dgm:cxn modelId="{E6E33649-4B7E-4683-8BEA-BD26CFC68F08}" type="presParOf" srcId="{E14B2CC4-F7B8-403E-87B9-8B21AC41F6CC}" destId="{C3773A06-AB3F-46D6-BA98-DD5B8B3BB5B9}" srcOrd="0" destOrd="0" presId="urn:microsoft.com/office/officeart/2005/8/layout/process4"/>
    <dgm:cxn modelId="{4B5591D2-C3ED-492A-B675-CDA676AC800A}" type="presParOf" srcId="{E14B2CC4-F7B8-403E-87B9-8B21AC41F6CC}" destId="{5FA30530-7050-4F5E-9ADA-07189C8DD04C}" srcOrd="1" destOrd="0" presId="urn:microsoft.com/office/officeart/2005/8/layout/process4"/>
    <dgm:cxn modelId="{2EF645C1-F9F9-4E97-8ECF-7FEB24600824}" type="presParOf" srcId="{E14B2CC4-F7B8-403E-87B9-8B21AC41F6CC}" destId="{A29DC3BA-8556-4125-B015-1D185C9F9637}" srcOrd="2" destOrd="0" presId="urn:microsoft.com/office/officeart/2005/8/layout/process4"/>
    <dgm:cxn modelId="{0BC1037D-AEEA-41F7-A400-177DD6717D76}" type="presParOf" srcId="{A29DC3BA-8556-4125-B015-1D185C9F9637}" destId="{BDB6737C-8F74-4CD3-A493-090D50A7501A}" srcOrd="0" destOrd="0" presId="urn:microsoft.com/office/officeart/2005/8/layout/process4"/>
    <dgm:cxn modelId="{827C58D4-24CA-40C8-995F-C5E907AA26E9}" type="presParOf" srcId="{A29DC3BA-8556-4125-B015-1D185C9F9637}" destId="{0523576C-D87F-4E27-9387-8E05652647E2}" srcOrd="1" destOrd="0" presId="urn:microsoft.com/office/officeart/2005/8/layout/process4"/>
    <dgm:cxn modelId="{DF55D5A7-7A59-49A2-A0C7-0D248749B1AA}" type="presParOf" srcId="{A29DC3BA-8556-4125-B015-1D185C9F9637}" destId="{D8090EBA-DC7F-4B16-9C37-075E7F191089}" srcOrd="2" destOrd="0" presId="urn:microsoft.com/office/officeart/2005/8/layout/process4"/>
    <dgm:cxn modelId="{F66C4842-09E4-42B4-8AF7-4C1CCEA60CC3}" type="presParOf" srcId="{51ED7A7D-58C3-479D-A139-F5043D61D587}" destId="{E30A1B16-01FA-41D6-978B-DCB4938D8663}" srcOrd="1" destOrd="0" presId="urn:microsoft.com/office/officeart/2005/8/layout/process4"/>
    <dgm:cxn modelId="{E8725928-134D-4E79-BD0E-6AB9A4DDEE68}" type="presParOf" srcId="{51ED7A7D-58C3-479D-A139-F5043D61D587}" destId="{6D8A2BDC-00DC-4832-B9DA-B89464B2ED96}" srcOrd="2" destOrd="0" presId="urn:microsoft.com/office/officeart/2005/8/layout/process4"/>
    <dgm:cxn modelId="{313442C2-93F5-4FF6-BA73-623DC299B973}" type="presParOf" srcId="{6D8A2BDC-00DC-4832-B9DA-B89464B2ED96}" destId="{F9485CEF-2982-4E95-BAC3-15903B647878}" srcOrd="0" destOrd="0" presId="urn:microsoft.com/office/officeart/2005/8/layout/process4"/>
    <dgm:cxn modelId="{BBAE8AE1-A46F-4F38-AB92-4206604C9CA1}" type="presParOf" srcId="{6D8A2BDC-00DC-4832-B9DA-B89464B2ED96}" destId="{1F00571C-4C44-4665-BA77-C7A68B1D5959}" srcOrd="1" destOrd="0" presId="urn:microsoft.com/office/officeart/2005/8/layout/process4"/>
    <dgm:cxn modelId="{33D8C170-12AD-4C0D-A6F1-A75FD6CEE5E3}" type="presParOf" srcId="{6D8A2BDC-00DC-4832-B9DA-B89464B2ED96}" destId="{5379A8C9-B92F-465E-A3A5-A24257E98F3D}" srcOrd="2" destOrd="0" presId="urn:microsoft.com/office/officeart/2005/8/layout/process4"/>
    <dgm:cxn modelId="{759CB2DF-0A57-49AA-94B7-BDAE073DACD0}" type="presParOf" srcId="{5379A8C9-B92F-465E-A3A5-A24257E98F3D}" destId="{D3FC00EA-BB47-4D73-8271-39727FEE7824}" srcOrd="0" destOrd="0" presId="urn:microsoft.com/office/officeart/2005/8/layout/process4"/>
    <dgm:cxn modelId="{0C1289D2-742B-48A7-9028-F530B3EB0773}" type="presParOf" srcId="{5379A8C9-B92F-465E-A3A5-A24257E98F3D}" destId="{2DEFBCC2-AA2E-45A2-ADF7-D0124E75FCAB}" srcOrd="1" destOrd="0" presId="urn:microsoft.com/office/officeart/2005/8/layout/process4"/>
    <dgm:cxn modelId="{FB903EC7-DF58-474A-A21B-85356351B34C}" type="presParOf" srcId="{51ED7A7D-58C3-479D-A139-F5043D61D587}" destId="{BB42BC12-8F9F-454E-856E-F4AC4E0AF41B}" srcOrd="3" destOrd="0" presId="urn:microsoft.com/office/officeart/2005/8/layout/process4"/>
    <dgm:cxn modelId="{6A7FA8A5-9F1F-4814-BEB5-3E9DC391CBA9}" type="presParOf" srcId="{51ED7A7D-58C3-479D-A139-F5043D61D587}" destId="{6087905F-B7B2-4A2A-B6A1-17456A2EEB6E}" srcOrd="4" destOrd="0" presId="urn:microsoft.com/office/officeart/2005/8/layout/process4"/>
    <dgm:cxn modelId="{4AF5D936-4FD0-4769-BCC5-08928949D347}" type="presParOf" srcId="{6087905F-B7B2-4A2A-B6A1-17456A2EEB6E}" destId="{2A667C89-EE42-4790-844E-2D7D6492B19A}" srcOrd="0" destOrd="0" presId="urn:microsoft.com/office/officeart/2005/8/layout/process4"/>
    <dgm:cxn modelId="{0E780E8D-3203-44BC-AF11-053CC6037381}" type="presParOf" srcId="{6087905F-B7B2-4A2A-B6A1-17456A2EEB6E}" destId="{458625D2-2700-4E26-9543-4753F3406071}" srcOrd="1" destOrd="0" presId="urn:microsoft.com/office/officeart/2005/8/layout/process4"/>
    <dgm:cxn modelId="{F0E4EED2-1FE0-4A63-94FB-7F3C76248397}" type="presParOf" srcId="{6087905F-B7B2-4A2A-B6A1-17456A2EEB6E}" destId="{E4171DA5-226D-499B-A285-1A617EC581FC}" srcOrd="2" destOrd="0" presId="urn:microsoft.com/office/officeart/2005/8/layout/process4"/>
    <dgm:cxn modelId="{93D7CE34-B5FB-49F2-A5AB-FC06CE442BA3}" type="presParOf" srcId="{E4171DA5-226D-499B-A285-1A617EC581FC}" destId="{DB26B9B4-FA43-4A3E-B5DC-25FD3595DB70}" srcOrd="0" destOrd="0" presId="urn:microsoft.com/office/officeart/2005/8/layout/process4"/>
    <dgm:cxn modelId="{E9470874-AB15-4481-A9F4-D402E62782FE}" type="presParOf" srcId="{E4171DA5-226D-499B-A285-1A617EC581FC}" destId="{3B33523F-2E63-4E25-ABFB-F880AD684E04}" srcOrd="1" destOrd="0" presId="urn:microsoft.com/office/officeart/2005/8/layout/process4"/>
    <dgm:cxn modelId="{4F7C55F7-99B0-4CCB-9E76-D9B75E8D0D5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LinFactNeighborX="1436">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2008">
        <dgm:presLayoutVars>
          <dgm:bulletEnabled val="1"/>
        </dgm:presLayoutVars>
      </dgm:prSet>
      <dgm:spPr/>
    </dgm:pt>
  </dgm:ptLst>
  <dgm:cxnLst>
    <dgm:cxn modelId="{AFCF0500-659A-4E45-B877-68F22EFCF5D7}" type="presOf" srcId="{93891B8A-267E-4923-9C32-94C88BEE54C1}" destId="{2DEFBCC2-AA2E-45A2-ADF7-D0124E75FCAB}" srcOrd="0" destOrd="0" presId="urn:microsoft.com/office/officeart/2005/8/layout/process4"/>
    <dgm:cxn modelId="{AF5B7F1F-5DE4-4927-B9C0-2B65BDC8257A}" type="presOf" srcId="{5CD3A265-ECE0-4E5B-88C7-21917797D1E0}" destId="{458625D2-2700-4E26-9543-4753F3406071}" srcOrd="1"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A87E6225-989A-400A-B5BA-5780379B129D}" type="presOf" srcId="{5006A493-03E7-44F5-9345-F9311C83CCC2}" destId="{D3FC00EA-BB47-4D73-8271-39727FEE7824}" srcOrd="0" destOrd="0" presId="urn:microsoft.com/office/officeart/2005/8/layout/process4"/>
    <dgm:cxn modelId="{84AE0F26-E5C5-45E6-814F-2E4939132962}" type="presOf" srcId="{B4FE044A-7046-4EBD-A19E-BE29621AFFE4}" destId="{C3773A06-AB3F-46D6-BA98-DD5B8B3BB5B9}"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8B214354-6EFA-4E0C-BFF6-17B7CB7D03ED}" type="presOf" srcId="{D85524C0-33B8-4E9A-B08F-FA50BDA77679}" destId="{D8090EBA-DC7F-4B16-9C37-075E7F191089}" srcOrd="0" destOrd="0" presId="urn:microsoft.com/office/officeart/2005/8/layout/process4"/>
    <dgm:cxn modelId="{AC7F2B55-DEC4-4DEC-8730-247E21147C0F}" type="presOf" srcId="{9E26D822-0C73-49D8-A288-2E8A474DAAC8}" destId="{90013B48-21E3-4678-A3EE-CDE929EA5C28}" srcOrd="0" destOrd="0" presId="urn:microsoft.com/office/officeart/2005/8/layout/process4"/>
    <dgm:cxn modelId="{FEC47D76-5D58-4C03-AEC5-D620CE7755A7}" type="presOf" srcId="{9D82CF0B-53BD-4528-8C75-739ECD462C22}" destId="{3B33523F-2E63-4E25-ABFB-F880AD684E04}" srcOrd="0" destOrd="0" presId="urn:microsoft.com/office/officeart/2005/8/layout/process4"/>
    <dgm:cxn modelId="{7E4E1F5A-2096-465B-9805-7DC41D830469}" type="presOf" srcId="{B4FE044A-7046-4EBD-A19E-BE29621AFFE4}" destId="{5FA30530-7050-4F5E-9ADA-07189C8DD04C}" srcOrd="1" destOrd="0" presId="urn:microsoft.com/office/officeart/2005/8/layout/process4"/>
    <dgm:cxn modelId="{C5719E84-9997-4898-A22E-95F1345340DD}" type="presOf" srcId="{2DF1D736-DD69-44B7-A003-2228CAF146B1}" destId="{DB26B9B4-FA43-4A3E-B5DC-25FD3595DB70}" srcOrd="0" destOrd="0" presId="urn:microsoft.com/office/officeart/2005/8/layout/process4"/>
    <dgm:cxn modelId="{59212492-9A2C-4ECE-9035-15083285F549}" type="presOf" srcId="{2AC89A28-7F87-4F53-A487-F0D2D69338FB}" destId="{1F00571C-4C44-4665-BA77-C7A68B1D5959}" srcOrd="1"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335A75A1-311A-4470-84E0-1DD5201E697D}" type="presOf" srcId="{5CD3A265-ECE0-4E5B-88C7-21917797D1E0}" destId="{2A667C89-EE42-4790-844E-2D7D6492B19A}" srcOrd="0" destOrd="0" presId="urn:microsoft.com/office/officeart/2005/8/layout/process4"/>
    <dgm:cxn modelId="{0FE2E6A5-D8AE-4BB9-BEB9-B54B46D13B4B}" type="presOf" srcId="{9614DCB2-3A91-4254-9928-CC369745A923}" destId="{51ED7A7D-58C3-479D-A139-F5043D61D587}" srcOrd="0" destOrd="0" presId="urn:microsoft.com/office/officeart/2005/8/layout/process4"/>
    <dgm:cxn modelId="{416134B3-D0BF-473F-827B-68C97D66EF7A}" type="presOf" srcId="{7AFF410A-2DB5-4E3D-8F14-F0361B9C2190}" destId="{BDB6737C-8F74-4CD3-A493-090D50A7501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357C3D7-F5CD-46B6-BD56-7D09CC4F0DF9}" type="presOf" srcId="{1B5DFF2C-9A40-480C-935E-9A01E5E05A68}" destId="{0523576C-D87F-4E27-9387-8E05652647E2}"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1067D0FC-B91F-43BA-ABF4-A18F5371900E}" type="presOf" srcId="{2AC89A28-7F87-4F53-A487-F0D2D69338FB}" destId="{F9485CEF-2982-4E95-BAC3-15903B647878}" srcOrd="0" destOrd="0" presId="urn:microsoft.com/office/officeart/2005/8/layout/process4"/>
    <dgm:cxn modelId="{1D6293C6-BA5D-4E16-8DF2-703BDAC9D043}" type="presParOf" srcId="{51ED7A7D-58C3-479D-A139-F5043D61D587}" destId="{E14B2CC4-F7B8-403E-87B9-8B21AC41F6CC}" srcOrd="0" destOrd="0" presId="urn:microsoft.com/office/officeart/2005/8/layout/process4"/>
    <dgm:cxn modelId="{A07BFEE0-3714-4A03-A365-8413B2F4BA2B}" type="presParOf" srcId="{E14B2CC4-F7B8-403E-87B9-8B21AC41F6CC}" destId="{C3773A06-AB3F-46D6-BA98-DD5B8B3BB5B9}" srcOrd="0" destOrd="0" presId="urn:microsoft.com/office/officeart/2005/8/layout/process4"/>
    <dgm:cxn modelId="{5A4BA9AC-035A-4251-9973-D275692C8C94}" type="presParOf" srcId="{E14B2CC4-F7B8-403E-87B9-8B21AC41F6CC}" destId="{5FA30530-7050-4F5E-9ADA-07189C8DD04C}" srcOrd="1" destOrd="0" presId="urn:microsoft.com/office/officeart/2005/8/layout/process4"/>
    <dgm:cxn modelId="{679DE62A-7FB0-469D-B1A6-44E399A85FC8}" type="presParOf" srcId="{E14B2CC4-F7B8-403E-87B9-8B21AC41F6CC}" destId="{A29DC3BA-8556-4125-B015-1D185C9F9637}" srcOrd="2" destOrd="0" presId="urn:microsoft.com/office/officeart/2005/8/layout/process4"/>
    <dgm:cxn modelId="{B8F43807-8810-4E99-9ED6-0C0265D9FBEC}" type="presParOf" srcId="{A29DC3BA-8556-4125-B015-1D185C9F9637}" destId="{BDB6737C-8F74-4CD3-A493-090D50A7501A}" srcOrd="0" destOrd="0" presId="urn:microsoft.com/office/officeart/2005/8/layout/process4"/>
    <dgm:cxn modelId="{8267E85F-665B-47AE-9E14-88A0B6CA3388}" type="presParOf" srcId="{A29DC3BA-8556-4125-B015-1D185C9F9637}" destId="{0523576C-D87F-4E27-9387-8E05652647E2}" srcOrd="1" destOrd="0" presId="urn:microsoft.com/office/officeart/2005/8/layout/process4"/>
    <dgm:cxn modelId="{DF398D17-FD4D-418C-9F82-79FBF34AEB45}" type="presParOf" srcId="{A29DC3BA-8556-4125-B015-1D185C9F9637}" destId="{D8090EBA-DC7F-4B16-9C37-075E7F191089}" srcOrd="2" destOrd="0" presId="urn:microsoft.com/office/officeart/2005/8/layout/process4"/>
    <dgm:cxn modelId="{7283663B-55E7-4D15-A7F5-C828D2783257}" type="presParOf" srcId="{51ED7A7D-58C3-479D-A139-F5043D61D587}" destId="{E30A1B16-01FA-41D6-978B-DCB4938D8663}" srcOrd="1" destOrd="0" presId="urn:microsoft.com/office/officeart/2005/8/layout/process4"/>
    <dgm:cxn modelId="{85CC1D92-AFA7-4DBF-BF22-93D2F140B89E}" type="presParOf" srcId="{51ED7A7D-58C3-479D-A139-F5043D61D587}" destId="{6D8A2BDC-00DC-4832-B9DA-B89464B2ED96}" srcOrd="2" destOrd="0" presId="urn:microsoft.com/office/officeart/2005/8/layout/process4"/>
    <dgm:cxn modelId="{3496AAA3-55FC-4D58-8154-ECF56C7CBEC6}" type="presParOf" srcId="{6D8A2BDC-00DC-4832-B9DA-B89464B2ED96}" destId="{F9485CEF-2982-4E95-BAC3-15903B647878}" srcOrd="0" destOrd="0" presId="urn:microsoft.com/office/officeart/2005/8/layout/process4"/>
    <dgm:cxn modelId="{0933A0B6-E4D7-4BE6-9D78-7B1DCC08722A}" type="presParOf" srcId="{6D8A2BDC-00DC-4832-B9DA-B89464B2ED96}" destId="{1F00571C-4C44-4665-BA77-C7A68B1D5959}" srcOrd="1" destOrd="0" presId="urn:microsoft.com/office/officeart/2005/8/layout/process4"/>
    <dgm:cxn modelId="{5FD995E7-C906-4D96-8D0A-EB06019A38B5}" type="presParOf" srcId="{6D8A2BDC-00DC-4832-B9DA-B89464B2ED96}" destId="{5379A8C9-B92F-465E-A3A5-A24257E98F3D}" srcOrd="2" destOrd="0" presId="urn:microsoft.com/office/officeart/2005/8/layout/process4"/>
    <dgm:cxn modelId="{A6B2A6C3-1F9E-4240-AA55-A73FD71B7929}" type="presParOf" srcId="{5379A8C9-B92F-465E-A3A5-A24257E98F3D}" destId="{D3FC00EA-BB47-4D73-8271-39727FEE7824}" srcOrd="0" destOrd="0" presId="urn:microsoft.com/office/officeart/2005/8/layout/process4"/>
    <dgm:cxn modelId="{DFDEB0FA-98B1-4EAD-9B9F-C1D89DE2105D}" type="presParOf" srcId="{5379A8C9-B92F-465E-A3A5-A24257E98F3D}" destId="{2DEFBCC2-AA2E-45A2-ADF7-D0124E75FCAB}" srcOrd="1" destOrd="0" presId="urn:microsoft.com/office/officeart/2005/8/layout/process4"/>
    <dgm:cxn modelId="{9016DDCB-34B1-4511-9F66-85616DBC84C7}" type="presParOf" srcId="{51ED7A7D-58C3-479D-A139-F5043D61D587}" destId="{BB42BC12-8F9F-454E-856E-F4AC4E0AF41B}" srcOrd="3" destOrd="0" presId="urn:microsoft.com/office/officeart/2005/8/layout/process4"/>
    <dgm:cxn modelId="{C595F810-52D9-4BA5-B9A0-0002A1F42CB3}" type="presParOf" srcId="{51ED7A7D-58C3-479D-A139-F5043D61D587}" destId="{6087905F-B7B2-4A2A-B6A1-17456A2EEB6E}" srcOrd="4" destOrd="0" presId="urn:microsoft.com/office/officeart/2005/8/layout/process4"/>
    <dgm:cxn modelId="{0E1A3861-283F-4C48-8916-15F3417B6C10}" type="presParOf" srcId="{6087905F-B7B2-4A2A-B6A1-17456A2EEB6E}" destId="{2A667C89-EE42-4790-844E-2D7D6492B19A}" srcOrd="0" destOrd="0" presId="urn:microsoft.com/office/officeart/2005/8/layout/process4"/>
    <dgm:cxn modelId="{63B08603-A1DC-4B9F-B3A3-0EC809DA8CA2}" type="presParOf" srcId="{6087905F-B7B2-4A2A-B6A1-17456A2EEB6E}" destId="{458625D2-2700-4E26-9543-4753F3406071}" srcOrd="1" destOrd="0" presId="urn:microsoft.com/office/officeart/2005/8/layout/process4"/>
    <dgm:cxn modelId="{4C0A341C-0547-42F0-8A3A-DFF7DE7480B0}" type="presParOf" srcId="{6087905F-B7B2-4A2A-B6A1-17456A2EEB6E}" destId="{E4171DA5-226D-499B-A285-1A617EC581FC}" srcOrd="2" destOrd="0" presId="urn:microsoft.com/office/officeart/2005/8/layout/process4"/>
    <dgm:cxn modelId="{00C7C00E-068C-43D7-B4FA-D520DBADB5A0}" type="presParOf" srcId="{E4171DA5-226D-499B-A285-1A617EC581FC}" destId="{DB26B9B4-FA43-4A3E-B5DC-25FD3595DB70}" srcOrd="0" destOrd="0" presId="urn:microsoft.com/office/officeart/2005/8/layout/process4"/>
    <dgm:cxn modelId="{5BB1D23B-D62F-404B-A568-C7ED787657E5}" type="presParOf" srcId="{E4171DA5-226D-499B-A285-1A617EC581FC}" destId="{3B33523F-2E63-4E25-ABFB-F880AD684E04}" srcOrd="1" destOrd="0" presId="urn:microsoft.com/office/officeart/2005/8/layout/process4"/>
    <dgm:cxn modelId="{595C3279-6280-475F-A821-578DA605062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478">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ACC22F04-54E0-4729-8754-E751507476F6}" type="presOf" srcId="{2DF1D736-DD69-44B7-A003-2228CAF146B1}" destId="{DB26B9B4-FA43-4A3E-B5DC-25FD3595DB70}" srcOrd="0" destOrd="0" presId="urn:microsoft.com/office/officeart/2005/8/layout/process4"/>
    <dgm:cxn modelId="{67E28D06-2F6B-49EE-A9AA-4E978ED54519}" type="presOf" srcId="{5CD3A265-ECE0-4E5B-88C7-21917797D1E0}" destId="{458625D2-2700-4E26-9543-4753F3406071}" srcOrd="1" destOrd="0" presId="urn:microsoft.com/office/officeart/2005/8/layout/process4"/>
    <dgm:cxn modelId="{7B0C9907-E141-4E0D-8AB3-A16D46A28A7C}" type="presOf" srcId="{B4FE044A-7046-4EBD-A19E-BE29621AFFE4}" destId="{5FA30530-7050-4F5E-9ADA-07189C8DD04C}" srcOrd="1" destOrd="0" presId="urn:microsoft.com/office/officeart/2005/8/layout/process4"/>
    <dgm:cxn modelId="{8C801A08-B306-43F5-B169-C8802765F8BA}" type="presOf" srcId="{9614DCB2-3A91-4254-9928-CC369745A923}" destId="{51ED7A7D-58C3-479D-A139-F5043D61D587}"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D1D4E625-D0DF-4706-BDD3-4D07612C663B}" type="presOf" srcId="{2AC89A28-7F87-4F53-A487-F0D2D69338FB}" destId="{1F00571C-4C44-4665-BA77-C7A68B1D5959}" srcOrd="1" destOrd="0" presId="urn:microsoft.com/office/officeart/2005/8/layout/process4"/>
    <dgm:cxn modelId="{34BCA13B-F6E6-48B2-BACF-4A7CD8FF66A8}" type="presOf" srcId="{5CD3A265-ECE0-4E5B-88C7-21917797D1E0}" destId="{2A667C89-EE42-4790-844E-2D7D6492B19A}"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F33E3B71-DC25-4A95-8F4C-18C74D5A2F79}" type="presOf" srcId="{7AFF410A-2DB5-4E3D-8F14-F0361B9C2190}" destId="{BDB6737C-8F74-4CD3-A493-090D50A7501A}" srcOrd="0" destOrd="0" presId="urn:microsoft.com/office/officeart/2005/8/layout/process4"/>
    <dgm:cxn modelId="{1B703377-5350-4746-971E-7BF33694F800}" type="presOf" srcId="{9D82CF0B-53BD-4528-8C75-739ECD462C22}" destId="{3B33523F-2E63-4E25-ABFB-F880AD684E04}" srcOrd="0" destOrd="0" presId="urn:microsoft.com/office/officeart/2005/8/layout/process4"/>
    <dgm:cxn modelId="{DABE678B-B0D8-4D7E-92BF-0B46A722A3A3}" type="presOf" srcId="{5006A493-03E7-44F5-9345-F9311C83CCC2}" destId="{D3FC00EA-BB47-4D73-8271-39727FEE7824}" srcOrd="0" destOrd="0" presId="urn:microsoft.com/office/officeart/2005/8/layout/process4"/>
    <dgm:cxn modelId="{D11B8392-EC16-43C2-91B0-7B5B9F377DA4}" type="presOf" srcId="{1B5DFF2C-9A40-480C-935E-9A01E5E05A68}" destId="{0523576C-D87F-4E27-9387-8E05652647E2}"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A479B6A0-1589-4848-83FF-2969CA288C13}" type="presOf" srcId="{2AC89A28-7F87-4F53-A487-F0D2D69338FB}" destId="{F9485CEF-2982-4E95-BAC3-15903B647878}"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79DA98AF-A5E9-4962-AC15-9327EE062230}" type="presOf" srcId="{93891B8A-267E-4923-9C32-94C88BEE54C1}" destId="{2DEFBCC2-AA2E-45A2-ADF7-D0124E75FCAB}" srcOrd="0" destOrd="0" presId="urn:microsoft.com/office/officeart/2005/8/layout/process4"/>
    <dgm:cxn modelId="{69FD65B1-4A48-4E94-9F2E-9F6809412180}" type="presOf" srcId="{B4FE044A-7046-4EBD-A19E-BE29621AFFE4}" destId="{C3773A06-AB3F-46D6-BA98-DD5B8B3BB5B9}"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CF6E1BCC-DABB-4042-B6F5-1C771A1E63DF}" type="presOf" srcId="{9E26D822-0C73-49D8-A288-2E8A474DAAC8}" destId="{90013B48-21E3-4678-A3EE-CDE929EA5C28}" srcOrd="0" destOrd="0" presId="urn:microsoft.com/office/officeart/2005/8/layout/process4"/>
    <dgm:cxn modelId="{6780B2E8-25A3-4DE1-BBB8-73BA2DDEA30D}" type="presOf" srcId="{D85524C0-33B8-4E9A-B08F-FA50BDA77679}" destId="{D8090EBA-DC7F-4B16-9C37-075E7F191089}"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0FB799BD-432B-4102-9453-79789302A6AB}" type="presParOf" srcId="{51ED7A7D-58C3-479D-A139-F5043D61D587}" destId="{E14B2CC4-F7B8-403E-87B9-8B21AC41F6CC}" srcOrd="0" destOrd="0" presId="urn:microsoft.com/office/officeart/2005/8/layout/process4"/>
    <dgm:cxn modelId="{124950BC-BFEF-4A24-8AE6-556471C4DC2D}" type="presParOf" srcId="{E14B2CC4-F7B8-403E-87B9-8B21AC41F6CC}" destId="{C3773A06-AB3F-46D6-BA98-DD5B8B3BB5B9}" srcOrd="0" destOrd="0" presId="urn:microsoft.com/office/officeart/2005/8/layout/process4"/>
    <dgm:cxn modelId="{D47745C8-CD48-4580-A6B7-5B75A68708E3}" type="presParOf" srcId="{E14B2CC4-F7B8-403E-87B9-8B21AC41F6CC}" destId="{5FA30530-7050-4F5E-9ADA-07189C8DD04C}" srcOrd="1" destOrd="0" presId="urn:microsoft.com/office/officeart/2005/8/layout/process4"/>
    <dgm:cxn modelId="{EE3CFE39-6501-4CC2-B1E8-1420B7F05F23}" type="presParOf" srcId="{E14B2CC4-F7B8-403E-87B9-8B21AC41F6CC}" destId="{A29DC3BA-8556-4125-B015-1D185C9F9637}" srcOrd="2" destOrd="0" presId="urn:microsoft.com/office/officeart/2005/8/layout/process4"/>
    <dgm:cxn modelId="{3619AFE1-2F28-43FB-9CD6-15C0BA3FA8BA}" type="presParOf" srcId="{A29DC3BA-8556-4125-B015-1D185C9F9637}" destId="{BDB6737C-8F74-4CD3-A493-090D50A7501A}" srcOrd="0" destOrd="0" presId="urn:microsoft.com/office/officeart/2005/8/layout/process4"/>
    <dgm:cxn modelId="{16F51DE1-D2B3-4BB5-A653-7784706FB5E4}" type="presParOf" srcId="{A29DC3BA-8556-4125-B015-1D185C9F9637}" destId="{0523576C-D87F-4E27-9387-8E05652647E2}" srcOrd="1" destOrd="0" presId="urn:microsoft.com/office/officeart/2005/8/layout/process4"/>
    <dgm:cxn modelId="{85D0E201-6EAF-47BC-A795-B896F06708EF}" type="presParOf" srcId="{A29DC3BA-8556-4125-B015-1D185C9F9637}" destId="{D8090EBA-DC7F-4B16-9C37-075E7F191089}" srcOrd="2" destOrd="0" presId="urn:microsoft.com/office/officeart/2005/8/layout/process4"/>
    <dgm:cxn modelId="{3EE88857-AC76-4343-B0B2-0D5DC8A680E8}" type="presParOf" srcId="{51ED7A7D-58C3-479D-A139-F5043D61D587}" destId="{E30A1B16-01FA-41D6-978B-DCB4938D8663}" srcOrd="1" destOrd="0" presId="urn:microsoft.com/office/officeart/2005/8/layout/process4"/>
    <dgm:cxn modelId="{C2A24602-A212-46F0-A9E6-28C2903567DA}" type="presParOf" srcId="{51ED7A7D-58C3-479D-A139-F5043D61D587}" destId="{6D8A2BDC-00DC-4832-B9DA-B89464B2ED96}" srcOrd="2" destOrd="0" presId="urn:microsoft.com/office/officeart/2005/8/layout/process4"/>
    <dgm:cxn modelId="{81E4E167-1FAB-4DC5-B3DD-B4E99BF02DF3}" type="presParOf" srcId="{6D8A2BDC-00DC-4832-B9DA-B89464B2ED96}" destId="{F9485CEF-2982-4E95-BAC3-15903B647878}" srcOrd="0" destOrd="0" presId="urn:microsoft.com/office/officeart/2005/8/layout/process4"/>
    <dgm:cxn modelId="{24FD73A1-ED3B-4DA0-98BE-AEDA92E9F35E}" type="presParOf" srcId="{6D8A2BDC-00DC-4832-B9DA-B89464B2ED96}" destId="{1F00571C-4C44-4665-BA77-C7A68B1D5959}" srcOrd="1" destOrd="0" presId="urn:microsoft.com/office/officeart/2005/8/layout/process4"/>
    <dgm:cxn modelId="{5CAE05C9-3804-4241-8B30-3A71806CC08A}" type="presParOf" srcId="{6D8A2BDC-00DC-4832-B9DA-B89464B2ED96}" destId="{5379A8C9-B92F-465E-A3A5-A24257E98F3D}" srcOrd="2" destOrd="0" presId="urn:microsoft.com/office/officeart/2005/8/layout/process4"/>
    <dgm:cxn modelId="{CDB61227-EEA2-4106-8C7D-B0B09FB32107}" type="presParOf" srcId="{5379A8C9-B92F-465E-A3A5-A24257E98F3D}" destId="{D3FC00EA-BB47-4D73-8271-39727FEE7824}" srcOrd="0" destOrd="0" presId="urn:microsoft.com/office/officeart/2005/8/layout/process4"/>
    <dgm:cxn modelId="{D776CA2C-68E7-473C-896E-0C99A8120FBD}" type="presParOf" srcId="{5379A8C9-B92F-465E-A3A5-A24257E98F3D}" destId="{2DEFBCC2-AA2E-45A2-ADF7-D0124E75FCAB}" srcOrd="1" destOrd="0" presId="urn:microsoft.com/office/officeart/2005/8/layout/process4"/>
    <dgm:cxn modelId="{1ABD284A-ED34-4EBF-BE24-A0B055330E76}" type="presParOf" srcId="{51ED7A7D-58C3-479D-A139-F5043D61D587}" destId="{BB42BC12-8F9F-454E-856E-F4AC4E0AF41B}" srcOrd="3" destOrd="0" presId="urn:microsoft.com/office/officeart/2005/8/layout/process4"/>
    <dgm:cxn modelId="{F68783AB-1C85-4189-B8BF-26EA8682234C}" type="presParOf" srcId="{51ED7A7D-58C3-479D-A139-F5043D61D587}" destId="{6087905F-B7B2-4A2A-B6A1-17456A2EEB6E}" srcOrd="4" destOrd="0" presId="urn:microsoft.com/office/officeart/2005/8/layout/process4"/>
    <dgm:cxn modelId="{1555DDD0-7FA3-4554-8316-910EC36DACCD}" type="presParOf" srcId="{6087905F-B7B2-4A2A-B6A1-17456A2EEB6E}" destId="{2A667C89-EE42-4790-844E-2D7D6492B19A}" srcOrd="0" destOrd="0" presId="urn:microsoft.com/office/officeart/2005/8/layout/process4"/>
    <dgm:cxn modelId="{E578AFA1-027B-42E1-905B-75B7E164C584}" type="presParOf" srcId="{6087905F-B7B2-4A2A-B6A1-17456A2EEB6E}" destId="{458625D2-2700-4E26-9543-4753F3406071}" srcOrd="1" destOrd="0" presId="urn:microsoft.com/office/officeart/2005/8/layout/process4"/>
    <dgm:cxn modelId="{636EEE64-7433-424A-9973-843CBA9C5A62}" type="presParOf" srcId="{6087905F-B7B2-4A2A-B6A1-17456A2EEB6E}" destId="{E4171DA5-226D-499B-A285-1A617EC581FC}" srcOrd="2" destOrd="0" presId="urn:microsoft.com/office/officeart/2005/8/layout/process4"/>
    <dgm:cxn modelId="{5FE19A39-9381-4AF9-BAC2-00472FA1F7EB}" type="presParOf" srcId="{E4171DA5-226D-499B-A285-1A617EC581FC}" destId="{DB26B9B4-FA43-4A3E-B5DC-25FD3595DB70}" srcOrd="0" destOrd="0" presId="urn:microsoft.com/office/officeart/2005/8/layout/process4"/>
    <dgm:cxn modelId="{CF902AE5-961E-496B-A494-757F755560E4}" type="presParOf" srcId="{E4171DA5-226D-499B-A285-1A617EC581FC}" destId="{3B33523F-2E63-4E25-ABFB-F880AD684E04}" srcOrd="1" destOrd="0" presId="urn:microsoft.com/office/officeart/2005/8/layout/process4"/>
    <dgm:cxn modelId="{ECD807E2-21B4-4D29-9C53-AF0D04E70FD3}"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2016">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2016">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2E4EF622-6861-45C2-8602-AC39785CE913}" srcId="{9614DCB2-3A91-4254-9928-CC369745A923}" destId="{B4FE044A-7046-4EBD-A19E-BE29621AFFE4}" srcOrd="2" destOrd="0" parTransId="{271E4608-CD58-4EC3-BC4B-4EA11D3736A6}" sibTransId="{3F84C822-7BD3-4C0A-AFD6-1B4E7F37914E}"/>
    <dgm:cxn modelId="{95132A23-D814-4A7F-8281-3C927985D175}" type="presOf" srcId="{2DF1D736-DD69-44B7-A003-2228CAF146B1}" destId="{DB26B9B4-FA43-4A3E-B5DC-25FD3595DB70}" srcOrd="0" destOrd="0" presId="urn:microsoft.com/office/officeart/2005/8/layout/process4"/>
    <dgm:cxn modelId="{DD98632F-6C9F-42EE-BC23-879FB2B62067}" type="presOf" srcId="{9E26D822-0C73-49D8-A288-2E8A474DAAC8}" destId="{90013B48-21E3-4678-A3EE-CDE929EA5C28}" srcOrd="0" destOrd="0" presId="urn:microsoft.com/office/officeart/2005/8/layout/process4"/>
    <dgm:cxn modelId="{7116D93F-9986-42E5-9E80-A709E4ACCFF9}" type="presOf" srcId="{5CD3A265-ECE0-4E5B-88C7-21917797D1E0}" destId="{2A667C89-EE42-4790-844E-2D7D6492B19A}" srcOrd="0" destOrd="0" presId="urn:microsoft.com/office/officeart/2005/8/layout/process4"/>
    <dgm:cxn modelId="{CC9D255D-A2B5-4B58-9717-1F5BAFCDFCC1}" type="presOf" srcId="{7AFF410A-2DB5-4E3D-8F14-F0361B9C2190}" destId="{BDB6737C-8F74-4CD3-A493-090D50A7501A}" srcOrd="0" destOrd="0" presId="urn:microsoft.com/office/officeart/2005/8/layout/process4"/>
    <dgm:cxn modelId="{C191905F-CAE9-43A7-880D-61563ADCC417}" type="presOf" srcId="{2AC89A28-7F87-4F53-A487-F0D2D69338FB}" destId="{1F00571C-4C44-4665-BA77-C7A68B1D5959}"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E4750A42-CBC0-41D2-8985-4501713EA509}" type="presOf" srcId="{93891B8A-267E-4923-9C32-94C88BEE54C1}" destId="{2DEFBCC2-AA2E-45A2-ADF7-D0124E75FCAB}" srcOrd="0" destOrd="0" presId="urn:microsoft.com/office/officeart/2005/8/layout/process4"/>
    <dgm:cxn modelId="{31FE0B63-213C-4108-BE40-A548BE72DE9F}" srcId="{B4FE044A-7046-4EBD-A19E-BE29621AFFE4}" destId="{7AFF410A-2DB5-4E3D-8F14-F0361B9C2190}" srcOrd="0" destOrd="0" parTransId="{8F1F9B15-12F5-4153-86E3-4D7F9543CFFD}" sibTransId="{8F46A03D-8674-4CA5-9D90-5C50333DC5F8}"/>
    <dgm:cxn modelId="{062A4D67-6F69-42E5-8927-586E0062EF9D}" type="presOf" srcId="{D85524C0-33B8-4E9A-B08F-FA50BDA77679}" destId="{D8090EBA-DC7F-4B16-9C37-075E7F191089}" srcOrd="0" destOrd="0" presId="urn:microsoft.com/office/officeart/2005/8/layout/process4"/>
    <dgm:cxn modelId="{4ED4877E-0E0C-40DB-A473-823C4E89E496}" type="presOf" srcId="{1B5DFF2C-9A40-480C-935E-9A01E5E05A68}" destId="{0523576C-D87F-4E27-9387-8E05652647E2}" srcOrd="0" destOrd="0" presId="urn:microsoft.com/office/officeart/2005/8/layout/process4"/>
    <dgm:cxn modelId="{DB9B6881-632C-4AA8-B850-32CE1F7DCE95}"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F45E8CB4-616A-467C-B7F9-75DEA059B3E6}" srcId="{B4FE044A-7046-4EBD-A19E-BE29621AFFE4}" destId="{1B5DFF2C-9A40-480C-935E-9A01E5E05A68}" srcOrd="1" destOrd="0" parTransId="{44FAB420-41F1-4B32-B7C0-D8A86450E881}" sibTransId="{E9B89D03-F899-4029-80C4-D794BA384E7C}"/>
    <dgm:cxn modelId="{BDC514BB-80FA-40DF-A18E-85581136B7BA}" type="presOf" srcId="{9614DCB2-3A91-4254-9928-CC369745A923}" destId="{51ED7A7D-58C3-479D-A139-F5043D61D587}" srcOrd="0" destOrd="0" presId="urn:microsoft.com/office/officeart/2005/8/layout/process4"/>
    <dgm:cxn modelId="{ABD34AC3-34A5-4D17-8A0F-1A0E6849B3B2}" type="presOf" srcId="{B4FE044A-7046-4EBD-A19E-BE29621AFFE4}" destId="{5FA30530-7050-4F5E-9ADA-07189C8DD04C}"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466C50D2-9229-497C-AE9C-02368D785CA1}" type="presOf" srcId="{5CD3A265-ECE0-4E5B-88C7-21917797D1E0}" destId="{458625D2-2700-4E26-9543-4753F3406071}" srcOrd="1" destOrd="0" presId="urn:microsoft.com/office/officeart/2005/8/layout/process4"/>
    <dgm:cxn modelId="{DABC72E0-0CED-4B7E-AEAF-9E4B2A47AF80}" type="presOf" srcId="{2AC89A28-7F87-4F53-A487-F0D2D69338FB}" destId="{F9485CEF-2982-4E95-BAC3-15903B647878}" srcOrd="0" destOrd="0" presId="urn:microsoft.com/office/officeart/2005/8/layout/process4"/>
    <dgm:cxn modelId="{B84A8DF0-3680-4D7A-9701-EA851C950F49}"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4F80A6FF-8D8D-40AA-AFED-6D3E537B5D85}" type="presOf" srcId="{9D82CF0B-53BD-4528-8C75-739ECD462C22}" destId="{3B33523F-2E63-4E25-ABFB-F880AD684E04}" srcOrd="0" destOrd="0" presId="urn:microsoft.com/office/officeart/2005/8/layout/process4"/>
    <dgm:cxn modelId="{80E51F69-1203-42B5-A167-939831F60249}" type="presParOf" srcId="{51ED7A7D-58C3-479D-A139-F5043D61D587}" destId="{E14B2CC4-F7B8-403E-87B9-8B21AC41F6CC}" srcOrd="0" destOrd="0" presId="urn:microsoft.com/office/officeart/2005/8/layout/process4"/>
    <dgm:cxn modelId="{47ACA9B6-BFAE-4853-BE6A-7C0CBA6FC488}" type="presParOf" srcId="{E14B2CC4-F7B8-403E-87B9-8B21AC41F6CC}" destId="{C3773A06-AB3F-46D6-BA98-DD5B8B3BB5B9}" srcOrd="0" destOrd="0" presId="urn:microsoft.com/office/officeart/2005/8/layout/process4"/>
    <dgm:cxn modelId="{525C10E5-849C-4DC3-B446-1FE6CDE09467}" type="presParOf" srcId="{E14B2CC4-F7B8-403E-87B9-8B21AC41F6CC}" destId="{5FA30530-7050-4F5E-9ADA-07189C8DD04C}" srcOrd="1" destOrd="0" presId="urn:microsoft.com/office/officeart/2005/8/layout/process4"/>
    <dgm:cxn modelId="{C70C2205-06BE-438E-B236-7BD391A7D839}" type="presParOf" srcId="{E14B2CC4-F7B8-403E-87B9-8B21AC41F6CC}" destId="{A29DC3BA-8556-4125-B015-1D185C9F9637}" srcOrd="2" destOrd="0" presId="urn:microsoft.com/office/officeart/2005/8/layout/process4"/>
    <dgm:cxn modelId="{E7B6DFE3-D3E2-4DF3-8430-420E490357F4}" type="presParOf" srcId="{A29DC3BA-8556-4125-B015-1D185C9F9637}" destId="{BDB6737C-8F74-4CD3-A493-090D50A7501A}" srcOrd="0" destOrd="0" presId="urn:microsoft.com/office/officeart/2005/8/layout/process4"/>
    <dgm:cxn modelId="{81BDECC2-C934-47E5-9B4F-5994D6AF8EC9}" type="presParOf" srcId="{A29DC3BA-8556-4125-B015-1D185C9F9637}" destId="{0523576C-D87F-4E27-9387-8E05652647E2}" srcOrd="1" destOrd="0" presId="urn:microsoft.com/office/officeart/2005/8/layout/process4"/>
    <dgm:cxn modelId="{546E73A7-56B9-4E5E-AF24-2F19D5163936}" type="presParOf" srcId="{A29DC3BA-8556-4125-B015-1D185C9F9637}" destId="{D8090EBA-DC7F-4B16-9C37-075E7F191089}" srcOrd="2" destOrd="0" presId="urn:microsoft.com/office/officeart/2005/8/layout/process4"/>
    <dgm:cxn modelId="{22B20E2D-89CA-4644-BB4F-94AE5935ACC8}" type="presParOf" srcId="{51ED7A7D-58C3-479D-A139-F5043D61D587}" destId="{E30A1B16-01FA-41D6-978B-DCB4938D8663}" srcOrd="1" destOrd="0" presId="urn:microsoft.com/office/officeart/2005/8/layout/process4"/>
    <dgm:cxn modelId="{54381155-7572-4364-AE33-54AC43CC4F99}" type="presParOf" srcId="{51ED7A7D-58C3-479D-A139-F5043D61D587}" destId="{6D8A2BDC-00DC-4832-B9DA-B89464B2ED96}" srcOrd="2" destOrd="0" presId="urn:microsoft.com/office/officeart/2005/8/layout/process4"/>
    <dgm:cxn modelId="{62EB7ED5-7DDF-4F20-B4BD-B905C9254006}" type="presParOf" srcId="{6D8A2BDC-00DC-4832-B9DA-B89464B2ED96}" destId="{F9485CEF-2982-4E95-BAC3-15903B647878}" srcOrd="0" destOrd="0" presId="urn:microsoft.com/office/officeart/2005/8/layout/process4"/>
    <dgm:cxn modelId="{0B2AE538-DAF8-4B9D-9645-4FC3445907F9}" type="presParOf" srcId="{6D8A2BDC-00DC-4832-B9DA-B89464B2ED96}" destId="{1F00571C-4C44-4665-BA77-C7A68B1D5959}" srcOrd="1" destOrd="0" presId="urn:microsoft.com/office/officeart/2005/8/layout/process4"/>
    <dgm:cxn modelId="{BD545C4B-7D58-4FC0-A1C1-8D2A98649F15}" type="presParOf" srcId="{6D8A2BDC-00DC-4832-B9DA-B89464B2ED96}" destId="{5379A8C9-B92F-465E-A3A5-A24257E98F3D}" srcOrd="2" destOrd="0" presId="urn:microsoft.com/office/officeart/2005/8/layout/process4"/>
    <dgm:cxn modelId="{CC8C8E30-5DF8-4092-A6D6-8BA651D5763C}" type="presParOf" srcId="{5379A8C9-B92F-465E-A3A5-A24257E98F3D}" destId="{D3FC00EA-BB47-4D73-8271-39727FEE7824}" srcOrd="0" destOrd="0" presId="urn:microsoft.com/office/officeart/2005/8/layout/process4"/>
    <dgm:cxn modelId="{EAF7A457-1EB9-434D-B274-4F748019E75A}" type="presParOf" srcId="{5379A8C9-B92F-465E-A3A5-A24257E98F3D}" destId="{2DEFBCC2-AA2E-45A2-ADF7-D0124E75FCAB}" srcOrd="1" destOrd="0" presId="urn:microsoft.com/office/officeart/2005/8/layout/process4"/>
    <dgm:cxn modelId="{1DD6C17E-F082-485B-84B5-DEE6EC1283F7}" type="presParOf" srcId="{51ED7A7D-58C3-479D-A139-F5043D61D587}" destId="{BB42BC12-8F9F-454E-856E-F4AC4E0AF41B}" srcOrd="3" destOrd="0" presId="urn:microsoft.com/office/officeart/2005/8/layout/process4"/>
    <dgm:cxn modelId="{AF8D6D29-A21F-4F94-ABD7-35121FF40783}" type="presParOf" srcId="{51ED7A7D-58C3-479D-A139-F5043D61D587}" destId="{6087905F-B7B2-4A2A-B6A1-17456A2EEB6E}" srcOrd="4" destOrd="0" presId="urn:microsoft.com/office/officeart/2005/8/layout/process4"/>
    <dgm:cxn modelId="{D57A860E-E3A9-4922-97C7-E9E28A713DB8}" type="presParOf" srcId="{6087905F-B7B2-4A2A-B6A1-17456A2EEB6E}" destId="{2A667C89-EE42-4790-844E-2D7D6492B19A}" srcOrd="0" destOrd="0" presId="urn:microsoft.com/office/officeart/2005/8/layout/process4"/>
    <dgm:cxn modelId="{B2F29EA6-7FC1-4AE6-9729-F9E13AEFC696}" type="presParOf" srcId="{6087905F-B7B2-4A2A-B6A1-17456A2EEB6E}" destId="{458625D2-2700-4E26-9543-4753F3406071}" srcOrd="1" destOrd="0" presId="urn:microsoft.com/office/officeart/2005/8/layout/process4"/>
    <dgm:cxn modelId="{872D5B19-6C14-4D43-9B53-65915C25089E}" type="presParOf" srcId="{6087905F-B7B2-4A2A-B6A1-17456A2EEB6E}" destId="{E4171DA5-226D-499B-A285-1A617EC581FC}" srcOrd="2" destOrd="0" presId="urn:microsoft.com/office/officeart/2005/8/layout/process4"/>
    <dgm:cxn modelId="{2BA65CC5-E7F7-4F72-840B-783E5D5BD6A0}" type="presParOf" srcId="{E4171DA5-226D-499B-A285-1A617EC581FC}" destId="{DB26B9B4-FA43-4A3E-B5DC-25FD3595DB70}" srcOrd="0" destOrd="0" presId="urn:microsoft.com/office/officeart/2005/8/layout/process4"/>
    <dgm:cxn modelId="{0C153843-77F3-4A61-A727-2D173FBD9FEC}" type="presParOf" srcId="{E4171DA5-226D-499B-A285-1A617EC581FC}" destId="{3B33523F-2E63-4E25-ABFB-F880AD684E04}" srcOrd="1" destOrd="0" presId="urn:microsoft.com/office/officeart/2005/8/layout/process4"/>
    <dgm:cxn modelId="{2C2E8AE4-925A-465F-9553-73FA9A4C297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16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16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18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custLinFactNeighborX="439"/>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BE118704-7540-46E8-A703-421B2CEDB3D1}" type="presOf" srcId="{5006A493-03E7-44F5-9345-F9311C83CCC2}" destId="{D3FC00EA-BB47-4D73-8271-39727FEE7824}" srcOrd="0" destOrd="0" presId="urn:microsoft.com/office/officeart/2005/8/layout/process4"/>
    <dgm:cxn modelId="{A4DE0D0A-708B-4105-9F59-214E6CA37BB9}" type="presOf" srcId="{9E26D822-0C73-49D8-A288-2E8A474DAAC8}" destId="{90013B48-21E3-4678-A3EE-CDE929EA5C28}" srcOrd="0" destOrd="0" presId="urn:microsoft.com/office/officeart/2005/8/layout/process4"/>
    <dgm:cxn modelId="{D142980B-D87E-4EBB-9FAE-2F6CD5C49381}" type="presOf" srcId="{5CD3A265-ECE0-4E5B-88C7-21917797D1E0}" destId="{458625D2-2700-4E26-9543-4753F3406071}" srcOrd="1" destOrd="0" presId="urn:microsoft.com/office/officeart/2005/8/layout/process4"/>
    <dgm:cxn modelId="{B49AF810-058D-449E-8F05-AEEC6C7A4FC0}"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78FEC924-60D1-43AC-A1A8-F8B5B58DD026}" type="presOf" srcId="{1B5DFF2C-9A40-480C-935E-9A01E5E05A68}" destId="{0523576C-D87F-4E27-9387-8E05652647E2}" srcOrd="0" destOrd="0" presId="urn:microsoft.com/office/officeart/2005/8/layout/process4"/>
    <dgm:cxn modelId="{AAA1042A-2F50-44C3-96FD-118193855573}" type="presOf" srcId="{9614DCB2-3A91-4254-9928-CC369745A923}" destId="{51ED7A7D-58C3-479D-A139-F5043D61D587}" srcOrd="0" destOrd="0" presId="urn:microsoft.com/office/officeart/2005/8/layout/process4"/>
    <dgm:cxn modelId="{40767230-5D15-442C-8690-F4D5A5859416}" type="presOf" srcId="{5CD3A265-ECE0-4E5B-88C7-21917797D1E0}" destId="{2A667C89-EE42-4790-844E-2D7D6492B19A}" srcOrd="0" destOrd="0" presId="urn:microsoft.com/office/officeart/2005/8/layout/process4"/>
    <dgm:cxn modelId="{54966637-A733-4C9C-8AC3-E6D0826670EA}" type="presOf" srcId="{7AFF410A-2DB5-4E3D-8F14-F0361B9C2190}" destId="{BDB6737C-8F74-4CD3-A493-090D50A7501A}" srcOrd="0" destOrd="0" presId="urn:microsoft.com/office/officeart/2005/8/layout/process4"/>
    <dgm:cxn modelId="{455B6C39-FCBC-47DD-9C50-2D49F6AB96C8}" type="presOf" srcId="{2AC89A28-7F87-4F53-A487-F0D2D69338FB}" destId="{1F00571C-4C44-4665-BA77-C7A68B1D5959}" srcOrd="1" destOrd="0" presId="urn:microsoft.com/office/officeart/2005/8/layout/process4"/>
    <dgm:cxn modelId="{6814B53B-D168-43E2-80C5-551264AD20BC}" type="presOf" srcId="{93891B8A-267E-4923-9C32-94C88BEE54C1}" destId="{2DEFBCC2-AA2E-45A2-ADF7-D0124E75FCAB}"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34BB0F7C-2FAD-49D9-80B4-A0BAF719EF8B}" type="presOf" srcId="{9D82CF0B-53BD-4528-8C75-739ECD462C22}" destId="{3B33523F-2E63-4E25-ABFB-F880AD684E04}" srcOrd="0" destOrd="0" presId="urn:microsoft.com/office/officeart/2005/8/layout/process4"/>
    <dgm:cxn modelId="{0B01C08E-1A90-4661-BD8C-A2DF74FBBBAC}"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807450B2-AE00-4D65-8424-96570BCA1084}" type="presOf" srcId="{2AC89A28-7F87-4F53-A487-F0D2D69338FB}" destId="{F9485CEF-2982-4E95-BAC3-15903B647878}"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7563FD8-93C1-4F77-929F-70CBE46DFAD7}" type="presOf" srcId="{B4FE044A-7046-4EBD-A19E-BE29621AFFE4}" destId="{5FA30530-7050-4F5E-9ADA-07189C8DD04C}" srcOrd="1" destOrd="0" presId="urn:microsoft.com/office/officeart/2005/8/layout/process4"/>
    <dgm:cxn modelId="{7C6375ED-B1E7-4449-86DD-39A537727580}" type="presOf" srcId="{2DF1D736-DD69-44B7-A003-2228CAF146B1}" destId="{DB26B9B4-FA43-4A3E-B5DC-25FD3595DB70}"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7D3BFD08-A2A1-4F6B-891E-255C4F8400D0}" type="presParOf" srcId="{51ED7A7D-58C3-479D-A139-F5043D61D587}" destId="{E14B2CC4-F7B8-403E-87B9-8B21AC41F6CC}" srcOrd="0" destOrd="0" presId="urn:microsoft.com/office/officeart/2005/8/layout/process4"/>
    <dgm:cxn modelId="{6F30A689-03C2-418D-8FB7-57C0798F3170}" type="presParOf" srcId="{E14B2CC4-F7B8-403E-87B9-8B21AC41F6CC}" destId="{C3773A06-AB3F-46D6-BA98-DD5B8B3BB5B9}" srcOrd="0" destOrd="0" presId="urn:microsoft.com/office/officeart/2005/8/layout/process4"/>
    <dgm:cxn modelId="{63BA9132-5DE9-4E42-AD3F-1DB0DE326083}" type="presParOf" srcId="{E14B2CC4-F7B8-403E-87B9-8B21AC41F6CC}" destId="{5FA30530-7050-4F5E-9ADA-07189C8DD04C}" srcOrd="1" destOrd="0" presId="urn:microsoft.com/office/officeart/2005/8/layout/process4"/>
    <dgm:cxn modelId="{9B6E2673-D769-4B2D-8059-09F512822223}" type="presParOf" srcId="{E14B2CC4-F7B8-403E-87B9-8B21AC41F6CC}" destId="{A29DC3BA-8556-4125-B015-1D185C9F9637}" srcOrd="2" destOrd="0" presId="urn:microsoft.com/office/officeart/2005/8/layout/process4"/>
    <dgm:cxn modelId="{9D6ADCD9-FFF8-40B0-BD7A-DA81416F5E36}" type="presParOf" srcId="{A29DC3BA-8556-4125-B015-1D185C9F9637}" destId="{BDB6737C-8F74-4CD3-A493-090D50A7501A}" srcOrd="0" destOrd="0" presId="urn:microsoft.com/office/officeart/2005/8/layout/process4"/>
    <dgm:cxn modelId="{A19CB0BA-4424-4F8C-B1DC-75179B6A396F}" type="presParOf" srcId="{A29DC3BA-8556-4125-B015-1D185C9F9637}" destId="{0523576C-D87F-4E27-9387-8E05652647E2}" srcOrd="1" destOrd="0" presId="urn:microsoft.com/office/officeart/2005/8/layout/process4"/>
    <dgm:cxn modelId="{C49D71F0-8573-431E-AA73-71A31BEE7BBF}" type="presParOf" srcId="{A29DC3BA-8556-4125-B015-1D185C9F9637}" destId="{D8090EBA-DC7F-4B16-9C37-075E7F191089}" srcOrd="2" destOrd="0" presId="urn:microsoft.com/office/officeart/2005/8/layout/process4"/>
    <dgm:cxn modelId="{3467F1B0-D7DE-4239-86C6-6CE6344581DC}" type="presParOf" srcId="{51ED7A7D-58C3-479D-A139-F5043D61D587}" destId="{E30A1B16-01FA-41D6-978B-DCB4938D8663}" srcOrd="1" destOrd="0" presId="urn:microsoft.com/office/officeart/2005/8/layout/process4"/>
    <dgm:cxn modelId="{4C5E648A-33DE-4263-8D5C-BC7D3DD05BA9}" type="presParOf" srcId="{51ED7A7D-58C3-479D-A139-F5043D61D587}" destId="{6D8A2BDC-00DC-4832-B9DA-B89464B2ED96}" srcOrd="2" destOrd="0" presId="urn:microsoft.com/office/officeart/2005/8/layout/process4"/>
    <dgm:cxn modelId="{1B81753B-7F2E-4629-8BF0-09AB57E8B397}" type="presParOf" srcId="{6D8A2BDC-00DC-4832-B9DA-B89464B2ED96}" destId="{F9485CEF-2982-4E95-BAC3-15903B647878}" srcOrd="0" destOrd="0" presId="urn:microsoft.com/office/officeart/2005/8/layout/process4"/>
    <dgm:cxn modelId="{5735D1E3-F6C6-4E16-ADB8-22EA19B23FC3}" type="presParOf" srcId="{6D8A2BDC-00DC-4832-B9DA-B89464B2ED96}" destId="{1F00571C-4C44-4665-BA77-C7A68B1D5959}" srcOrd="1" destOrd="0" presId="urn:microsoft.com/office/officeart/2005/8/layout/process4"/>
    <dgm:cxn modelId="{C4BA259D-575B-4B48-80D8-24E210569F3F}" type="presParOf" srcId="{6D8A2BDC-00DC-4832-B9DA-B89464B2ED96}" destId="{5379A8C9-B92F-465E-A3A5-A24257E98F3D}" srcOrd="2" destOrd="0" presId="urn:microsoft.com/office/officeart/2005/8/layout/process4"/>
    <dgm:cxn modelId="{E32016F8-E008-45AC-8714-4D2627B6116A}" type="presParOf" srcId="{5379A8C9-B92F-465E-A3A5-A24257E98F3D}" destId="{D3FC00EA-BB47-4D73-8271-39727FEE7824}" srcOrd="0" destOrd="0" presId="urn:microsoft.com/office/officeart/2005/8/layout/process4"/>
    <dgm:cxn modelId="{E93BEEA0-E263-4844-8561-E042D4A84D84}" type="presParOf" srcId="{5379A8C9-B92F-465E-A3A5-A24257E98F3D}" destId="{2DEFBCC2-AA2E-45A2-ADF7-D0124E75FCAB}" srcOrd="1" destOrd="0" presId="urn:microsoft.com/office/officeart/2005/8/layout/process4"/>
    <dgm:cxn modelId="{A39DD603-72D3-4E58-9961-E5BF4DF55649}" type="presParOf" srcId="{51ED7A7D-58C3-479D-A139-F5043D61D587}" destId="{BB42BC12-8F9F-454E-856E-F4AC4E0AF41B}" srcOrd="3" destOrd="0" presId="urn:microsoft.com/office/officeart/2005/8/layout/process4"/>
    <dgm:cxn modelId="{5436FE64-6F26-413A-8E09-E0FD5B1637E2}" type="presParOf" srcId="{51ED7A7D-58C3-479D-A139-F5043D61D587}" destId="{6087905F-B7B2-4A2A-B6A1-17456A2EEB6E}" srcOrd="4" destOrd="0" presId="urn:microsoft.com/office/officeart/2005/8/layout/process4"/>
    <dgm:cxn modelId="{DB6A217E-1CE5-405B-B99C-F4F9C72F0E38}" type="presParOf" srcId="{6087905F-B7B2-4A2A-B6A1-17456A2EEB6E}" destId="{2A667C89-EE42-4790-844E-2D7D6492B19A}" srcOrd="0" destOrd="0" presId="urn:microsoft.com/office/officeart/2005/8/layout/process4"/>
    <dgm:cxn modelId="{5B56C87E-2871-4766-B237-116CBB824BD8}" type="presParOf" srcId="{6087905F-B7B2-4A2A-B6A1-17456A2EEB6E}" destId="{458625D2-2700-4E26-9543-4753F3406071}" srcOrd="1" destOrd="0" presId="urn:microsoft.com/office/officeart/2005/8/layout/process4"/>
    <dgm:cxn modelId="{83599C40-9163-4A53-AD81-36B41EB63894}" type="presParOf" srcId="{6087905F-B7B2-4A2A-B6A1-17456A2EEB6E}" destId="{E4171DA5-226D-499B-A285-1A617EC581FC}" srcOrd="2" destOrd="0" presId="urn:microsoft.com/office/officeart/2005/8/layout/process4"/>
    <dgm:cxn modelId="{96484452-CF21-4042-9DEB-694435BE043E}" type="presParOf" srcId="{E4171DA5-226D-499B-A285-1A617EC581FC}" destId="{DB26B9B4-FA43-4A3E-B5DC-25FD3595DB70}" srcOrd="0" destOrd="0" presId="urn:microsoft.com/office/officeart/2005/8/layout/process4"/>
    <dgm:cxn modelId="{3BB45149-3CA6-4144-AD0D-D5301FAEBCFA}" type="presParOf" srcId="{E4171DA5-226D-499B-A285-1A617EC581FC}" destId="{3B33523F-2E63-4E25-ABFB-F880AD684E04}" srcOrd="1" destOrd="0" presId="urn:microsoft.com/office/officeart/2005/8/layout/process4"/>
    <dgm:cxn modelId="{579EC0E8-3E04-43F2-A1D7-7AE8C787080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88C10-2033-4D65-9EAA-E6B230BC295A}">
      <dsp:nvSpPr>
        <dsp:cNvPr id="0" name=""/>
        <dsp:cNvSpPr/>
      </dsp:nvSpPr>
      <dsp:spPr>
        <a:xfrm>
          <a:off x="2039"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Confort</a:t>
          </a:r>
        </a:p>
      </dsp:txBody>
      <dsp:txXfrm>
        <a:off x="2039" y="7060"/>
        <a:ext cx="1988938" cy="686911"/>
      </dsp:txXfrm>
    </dsp:sp>
    <dsp:sp modelId="{90BB82A3-B302-4C11-A896-C3AFACD8E3D0}">
      <dsp:nvSpPr>
        <dsp:cNvPr id="0" name=""/>
        <dsp:cNvSpPr/>
      </dsp:nvSpPr>
      <dsp:spPr>
        <a:xfrm>
          <a:off x="2039"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Accès à Internet</a:t>
          </a:r>
        </a:p>
        <a:p>
          <a:pPr marL="171450" lvl="1" indent="-171450" algn="l" defTabSz="844550">
            <a:lnSpc>
              <a:spcPct val="90000"/>
            </a:lnSpc>
            <a:spcBef>
              <a:spcPct val="0"/>
            </a:spcBef>
            <a:spcAft>
              <a:spcPct val="15000"/>
            </a:spcAft>
            <a:buChar char="•"/>
          </a:pPr>
          <a:r>
            <a:rPr lang="fr-FR" sz="1900" kern="1200"/>
            <a:t>Informations touristiques</a:t>
          </a:r>
        </a:p>
      </dsp:txBody>
      <dsp:txXfrm>
        <a:off x="2039" y="693971"/>
        <a:ext cx="1988938" cy="1369068"/>
      </dsp:txXfrm>
    </dsp:sp>
    <dsp:sp modelId="{EB03D7B2-34B2-4683-9C79-3F794129966A}">
      <dsp:nvSpPr>
        <dsp:cNvPr id="0" name=""/>
        <dsp:cNvSpPr/>
      </dsp:nvSpPr>
      <dsp:spPr>
        <a:xfrm>
          <a:off x="226943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Optimisation du trafic routier</a:t>
          </a:r>
        </a:p>
      </dsp:txBody>
      <dsp:txXfrm>
        <a:off x="2269430" y="7060"/>
        <a:ext cx="1988938" cy="686911"/>
      </dsp:txXfrm>
    </dsp:sp>
    <dsp:sp modelId="{A03FCB43-3AB4-4200-84A5-AC5D9CA402BF}">
      <dsp:nvSpPr>
        <dsp:cNvPr id="0" name=""/>
        <dsp:cNvSpPr/>
      </dsp:nvSpPr>
      <dsp:spPr>
        <a:xfrm>
          <a:off x="226943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Vitesse recommandée</a:t>
          </a:r>
        </a:p>
        <a:p>
          <a:pPr marL="171450" lvl="1" indent="-171450" algn="l" defTabSz="844550">
            <a:lnSpc>
              <a:spcPct val="90000"/>
            </a:lnSpc>
            <a:spcBef>
              <a:spcPct val="0"/>
            </a:spcBef>
            <a:spcAft>
              <a:spcPct val="15000"/>
            </a:spcAft>
            <a:buChar char="•"/>
          </a:pPr>
          <a:r>
            <a:rPr lang="fr-FR" sz="1900" kern="1200"/>
            <a:t>Itinéraire alternatif</a:t>
          </a:r>
        </a:p>
      </dsp:txBody>
      <dsp:txXfrm>
        <a:off x="2269430" y="693971"/>
        <a:ext cx="1988938" cy="1369068"/>
      </dsp:txXfrm>
    </dsp:sp>
    <dsp:sp modelId="{C2F3BF36-1BCC-4146-9F53-37A503DE7B56}">
      <dsp:nvSpPr>
        <dsp:cNvPr id="0" name=""/>
        <dsp:cNvSpPr/>
      </dsp:nvSpPr>
      <dsp:spPr>
        <a:xfrm>
          <a:off x="453682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Sécurité</a:t>
          </a:r>
        </a:p>
      </dsp:txBody>
      <dsp:txXfrm>
        <a:off x="4536820" y="7060"/>
        <a:ext cx="1988938" cy="686911"/>
      </dsp:txXfrm>
    </dsp:sp>
    <dsp:sp modelId="{BCEFB0F0-B4B6-4BD5-BB96-4446F6895820}">
      <dsp:nvSpPr>
        <dsp:cNvPr id="0" name=""/>
        <dsp:cNvSpPr/>
      </dsp:nvSpPr>
      <dsp:spPr>
        <a:xfrm>
          <a:off x="453682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Perception élargie</a:t>
          </a:r>
        </a:p>
        <a:p>
          <a:pPr marL="171450" lvl="1" indent="-171450" algn="l" defTabSz="844550">
            <a:lnSpc>
              <a:spcPct val="90000"/>
            </a:lnSpc>
            <a:spcBef>
              <a:spcPct val="0"/>
            </a:spcBef>
            <a:spcAft>
              <a:spcPct val="15000"/>
            </a:spcAft>
            <a:buChar char="•"/>
          </a:pPr>
          <a:r>
            <a:rPr lang="fr-FR" sz="1900" kern="1200"/>
            <a:t>Conduite en convoi</a:t>
          </a:r>
        </a:p>
      </dsp:txBody>
      <dsp:txXfrm>
        <a:off x="4536820" y="693971"/>
        <a:ext cx="1988938" cy="1369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0CDA6-3BB7-4C31-9EDD-688C4799CA45}">
      <dsp:nvSpPr>
        <dsp:cNvPr id="0" name=""/>
        <dsp:cNvSpPr/>
      </dsp:nvSpPr>
      <dsp:spPr>
        <a:xfrm>
          <a:off x="2140" y="30311"/>
          <a:ext cx="1817191" cy="726876"/>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a:t>Temps avant accident	</a:t>
          </a:r>
        </a:p>
      </dsp:txBody>
      <dsp:txXfrm>
        <a:off x="365578" y="30311"/>
        <a:ext cx="1090315" cy="726876"/>
      </dsp:txXfrm>
    </dsp:sp>
    <dsp:sp modelId="{B22DC6F7-AF10-456F-9FD3-B03F6A7BDA1D}">
      <dsp:nvSpPr>
        <dsp:cNvPr id="0" name=""/>
        <dsp:cNvSpPr/>
      </dsp:nvSpPr>
      <dsp:spPr>
        <a:xfrm>
          <a:off x="1683884" y="30311"/>
          <a:ext cx="1817191" cy="726876"/>
        </a:xfrm>
        <a:prstGeom prst="chevron">
          <a:avLst/>
        </a:prstGeom>
        <a:solidFill>
          <a:schemeClr val="accent1">
            <a:shade val="80000"/>
            <a:hueOff val="236519"/>
            <a:satOff val="-13281"/>
            <a:lumOff val="1145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Minutes</a:t>
          </a:r>
        </a:p>
      </dsp:txBody>
      <dsp:txXfrm>
        <a:off x="2047322" y="30311"/>
        <a:ext cx="1090315" cy="726876"/>
      </dsp:txXfrm>
    </dsp:sp>
    <dsp:sp modelId="{E148FD29-6A72-4D42-AA86-82410A0A5DD8}">
      <dsp:nvSpPr>
        <dsp:cNvPr id="0" name=""/>
        <dsp:cNvSpPr/>
      </dsp:nvSpPr>
      <dsp:spPr>
        <a:xfrm>
          <a:off x="1603332" y="848047"/>
          <a:ext cx="1614858"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passive</a:t>
          </a:r>
        </a:p>
      </dsp:txBody>
      <dsp:txXfrm>
        <a:off x="1603332" y="848047"/>
        <a:ext cx="1614858" cy="451966"/>
      </dsp:txXfrm>
    </dsp:sp>
    <dsp:sp modelId="{2FBD7A2E-949F-4C48-B4A1-2DBC02AA0C75}">
      <dsp:nvSpPr>
        <dsp:cNvPr id="0" name=""/>
        <dsp:cNvSpPr/>
      </dsp:nvSpPr>
      <dsp:spPr>
        <a:xfrm>
          <a:off x="3285076" y="30311"/>
          <a:ext cx="1817191" cy="726876"/>
        </a:xfrm>
        <a:prstGeom prst="chevron">
          <a:avLst/>
        </a:prstGeom>
        <a:solidFill>
          <a:schemeClr val="accent1">
            <a:shade val="80000"/>
            <a:hueOff val="473038"/>
            <a:satOff val="-26563"/>
            <a:lumOff val="229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48514" y="30311"/>
        <a:ext cx="1090315" cy="726876"/>
      </dsp:txXfrm>
    </dsp:sp>
    <dsp:sp modelId="{6B07A023-30DD-4746-8783-9ACCE80EE6FE}">
      <dsp:nvSpPr>
        <dsp:cNvPr id="0" name=""/>
        <dsp:cNvSpPr/>
      </dsp:nvSpPr>
      <dsp:spPr>
        <a:xfrm>
          <a:off x="3285076"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3285076" y="848047"/>
        <a:ext cx="1453753" cy="451966"/>
      </dsp:txXfrm>
    </dsp:sp>
    <dsp:sp modelId="{8B0872EA-65F0-4F18-9AC3-4E26364A31A4}">
      <dsp:nvSpPr>
        <dsp:cNvPr id="0" name=""/>
        <dsp:cNvSpPr/>
      </dsp:nvSpPr>
      <dsp:spPr>
        <a:xfrm>
          <a:off x="4886267" y="30311"/>
          <a:ext cx="1817191" cy="726876"/>
        </a:xfrm>
        <a:prstGeom prst="chevron">
          <a:avLst/>
        </a:prstGeom>
        <a:solidFill>
          <a:schemeClr val="accent1">
            <a:shade val="80000"/>
            <a:hueOff val="709557"/>
            <a:satOff val="-39844"/>
            <a:lumOff val="343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Accident</a:t>
          </a:r>
        </a:p>
      </dsp:txBody>
      <dsp:txXfrm>
        <a:off x="5249705" y="30311"/>
        <a:ext cx="1090315" cy="726876"/>
      </dsp:txXfrm>
    </dsp:sp>
    <dsp:sp modelId="{B27BE54B-27B3-4F60-841B-F8E65642E9F2}">
      <dsp:nvSpPr>
        <dsp:cNvPr id="0" name=""/>
        <dsp:cNvSpPr/>
      </dsp:nvSpPr>
      <dsp:spPr>
        <a:xfrm>
          <a:off x="4886267"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Post-accident</a:t>
          </a:r>
        </a:p>
      </dsp:txBody>
      <dsp:txXfrm>
        <a:off x="4886267" y="848047"/>
        <a:ext cx="1453753" cy="451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D7A2E-949F-4C48-B4A1-2DBC02AA0C75}">
      <dsp:nvSpPr>
        <dsp:cNvPr id="0" name=""/>
        <dsp:cNvSpPr/>
      </dsp:nvSpPr>
      <dsp:spPr>
        <a:xfrm>
          <a:off x="0" y="85539"/>
          <a:ext cx="1816100" cy="726440"/>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3220" y="85539"/>
        <a:ext cx="1089660" cy="726440"/>
      </dsp:txXfrm>
    </dsp:sp>
    <dsp:sp modelId="{6B07A023-30DD-4746-8783-9ACCE80EE6FE}">
      <dsp:nvSpPr>
        <dsp:cNvPr id="0" name=""/>
        <dsp:cNvSpPr/>
      </dsp:nvSpPr>
      <dsp:spPr>
        <a:xfrm>
          <a:off x="0" y="886308"/>
          <a:ext cx="1452880"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0" y="886308"/>
        <a:ext cx="1452880" cy="28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058578"/>
          <a:ext cx="3784600" cy="675671"/>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058578"/>
        <a:ext cx="3784600" cy="364862"/>
      </dsp:txXfrm>
    </dsp:sp>
    <dsp:sp modelId="{BDB6737C-8F74-4CD3-A493-090D50A7501A}">
      <dsp:nvSpPr>
        <dsp:cNvPr id="0" name=""/>
        <dsp:cNvSpPr/>
      </dsp:nvSpPr>
      <dsp:spPr>
        <a:xfrm>
          <a:off x="10896"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Réactive</a:t>
          </a:r>
        </a:p>
      </dsp:txBody>
      <dsp:txXfrm>
        <a:off x="10896" y="2409927"/>
        <a:ext cx="1260301" cy="310808"/>
      </dsp:txXfrm>
    </dsp:sp>
    <dsp:sp modelId="{0523576C-D87F-4E27-9387-8E05652647E2}">
      <dsp:nvSpPr>
        <dsp:cNvPr id="0" name=""/>
        <dsp:cNvSpPr/>
      </dsp:nvSpPr>
      <dsp:spPr>
        <a:xfrm>
          <a:off x="1262149"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Proactive</a:t>
          </a:r>
        </a:p>
      </dsp:txBody>
      <dsp:txXfrm>
        <a:off x="1262149" y="2409927"/>
        <a:ext cx="1260301" cy="310808"/>
      </dsp:txXfrm>
    </dsp:sp>
    <dsp:sp modelId="{D8090EBA-DC7F-4B16-9C37-075E7F191089}">
      <dsp:nvSpPr>
        <dsp:cNvPr id="0" name=""/>
        <dsp:cNvSpPr/>
      </dsp:nvSpPr>
      <dsp:spPr>
        <a:xfrm>
          <a:off x="2513401"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Hybride</a:t>
          </a:r>
        </a:p>
      </dsp:txBody>
      <dsp:txXfrm>
        <a:off x="2513401" y="2409927"/>
        <a:ext cx="1260301" cy="310808"/>
      </dsp:txXfrm>
    </dsp:sp>
    <dsp:sp modelId="{1F00571C-4C44-4665-BA77-C7A68B1D5959}">
      <dsp:nvSpPr>
        <dsp:cNvPr id="0" name=""/>
        <dsp:cNvSpPr/>
      </dsp:nvSpPr>
      <dsp:spPr>
        <a:xfrm rot="10800000">
          <a:off x="0" y="1029530"/>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29530"/>
        <a:ext cx="3784600" cy="364753"/>
      </dsp:txXfrm>
    </dsp:sp>
    <dsp:sp modelId="{D3FC00EA-BB47-4D73-8271-39727FEE7824}">
      <dsp:nvSpPr>
        <dsp:cNvPr id="0" name=""/>
        <dsp:cNvSpPr/>
      </dsp:nvSpPr>
      <dsp:spPr>
        <a:xfrm>
          <a:off x="18090"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Plate</a:t>
          </a:r>
        </a:p>
      </dsp:txBody>
      <dsp:txXfrm>
        <a:off x="18090" y="1394283"/>
        <a:ext cx="1892299" cy="310715"/>
      </dsp:txXfrm>
    </dsp:sp>
    <dsp:sp modelId="{2DEFBCC2-AA2E-45A2-ADF7-D0124E75FCAB}">
      <dsp:nvSpPr>
        <dsp:cNvPr id="0" name=""/>
        <dsp:cNvSpPr/>
      </dsp:nvSpPr>
      <dsp:spPr>
        <a:xfrm>
          <a:off x="1874209"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Hiérarchique</a:t>
          </a:r>
        </a:p>
      </dsp:txBody>
      <dsp:txXfrm>
        <a:off x="1874209" y="1394283"/>
        <a:ext cx="1892299" cy="310715"/>
      </dsp:txXfrm>
    </dsp:sp>
    <dsp:sp modelId="{458625D2-2700-4E26-9543-4753F3406071}">
      <dsp:nvSpPr>
        <dsp:cNvPr id="0" name=""/>
        <dsp:cNvSpPr/>
      </dsp:nvSpPr>
      <dsp:spPr>
        <a:xfrm rot="10800000">
          <a:off x="0" y="483"/>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483"/>
        <a:ext cx="3784600" cy="364753"/>
      </dsp:txXfrm>
    </dsp:sp>
    <dsp:sp modelId="{DB26B9B4-FA43-4A3E-B5DC-25FD3595DB70}">
      <dsp:nvSpPr>
        <dsp:cNvPr id="0" name=""/>
        <dsp:cNvSpPr/>
      </dsp:nvSpPr>
      <dsp:spPr>
        <a:xfrm>
          <a:off x="15914" y="365236"/>
          <a:ext cx="1190963"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Unicast</a:t>
          </a:r>
        </a:p>
      </dsp:txBody>
      <dsp:txXfrm>
        <a:off x="15914" y="365236"/>
        <a:ext cx="1190963" cy="310715"/>
      </dsp:txXfrm>
    </dsp:sp>
    <dsp:sp modelId="{3B33523F-2E63-4E25-ABFB-F880AD684E04}">
      <dsp:nvSpPr>
        <dsp:cNvPr id="0" name=""/>
        <dsp:cNvSpPr/>
      </dsp:nvSpPr>
      <dsp:spPr>
        <a:xfrm>
          <a:off x="1192369"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Broadcast</a:t>
          </a:r>
        </a:p>
      </dsp:txBody>
      <dsp:txXfrm>
        <a:off x="1192369" y="365236"/>
        <a:ext cx="1295412" cy="310715"/>
      </dsp:txXfrm>
    </dsp:sp>
    <dsp:sp modelId="{90013B48-21E3-4678-A3EE-CDE929EA5C28}">
      <dsp:nvSpPr>
        <dsp:cNvPr id="0" name=""/>
        <dsp:cNvSpPr/>
      </dsp:nvSpPr>
      <dsp:spPr>
        <a:xfrm>
          <a:off x="2473273"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Multicast</a:t>
          </a:r>
        </a:p>
      </dsp:txBody>
      <dsp:txXfrm>
        <a:off x="2473273" y="365236"/>
        <a:ext cx="1295412" cy="310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9945"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9945" y="387286"/>
        <a:ext cx="1260301" cy="329473"/>
      </dsp:txXfrm>
    </dsp:sp>
    <dsp:sp modelId="{3B33523F-2E63-4E25-ABFB-F880AD684E04}">
      <dsp:nvSpPr>
        <dsp:cNvPr id="0" name=""/>
        <dsp:cNvSpPr/>
      </dsp:nvSpPr>
      <dsp:spPr>
        <a:xfrm>
          <a:off x="1262149"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497143"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497143" y="387286"/>
        <a:ext cx="1260301" cy="3294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9045"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9045" y="1478458"/>
        <a:ext cx="1892299" cy="329473"/>
      </dsp:txXfrm>
    </dsp:sp>
    <dsp:sp modelId="{2DEFBCC2-AA2E-45A2-ADF7-D0124E75FCAB}">
      <dsp:nvSpPr>
        <dsp:cNvPr id="0" name=""/>
        <dsp:cNvSpPr/>
      </dsp:nvSpPr>
      <dsp:spPr>
        <a:xfrm>
          <a:off x="1874209"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74209"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27255"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27255" y="2555418"/>
        <a:ext cx="1260301" cy="329572"/>
      </dsp:txXfrm>
    </dsp:sp>
    <dsp:sp modelId="{0523576C-D87F-4E27-9387-8E05652647E2}">
      <dsp:nvSpPr>
        <dsp:cNvPr id="0" name=""/>
        <dsp:cNvSpPr/>
      </dsp:nvSpPr>
      <dsp:spPr>
        <a:xfrm>
          <a:off x="1262149"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497043"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497043"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1647499"/>
          <a:ext cx="2895600" cy="540746"/>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a:t>Recherche de route</a:t>
          </a:r>
        </a:p>
      </dsp:txBody>
      <dsp:txXfrm>
        <a:off x="0" y="1647499"/>
        <a:ext cx="2895600" cy="292002"/>
      </dsp:txXfrm>
    </dsp:sp>
    <dsp:sp modelId="{BDB6737C-8F74-4CD3-A493-090D50A7501A}">
      <dsp:nvSpPr>
        <dsp:cNvPr id="0" name=""/>
        <dsp:cNvSpPr/>
      </dsp:nvSpPr>
      <dsp:spPr>
        <a:xfrm>
          <a:off x="1413"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Réactive</a:t>
          </a:r>
        </a:p>
      </dsp:txBody>
      <dsp:txXfrm>
        <a:off x="1413" y="1928687"/>
        <a:ext cx="964257" cy="248743"/>
      </dsp:txXfrm>
    </dsp:sp>
    <dsp:sp modelId="{0523576C-D87F-4E27-9387-8E05652647E2}">
      <dsp:nvSpPr>
        <dsp:cNvPr id="0" name=""/>
        <dsp:cNvSpPr/>
      </dsp:nvSpPr>
      <dsp:spPr>
        <a:xfrm>
          <a:off x="965671"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Proactive</a:t>
          </a:r>
        </a:p>
      </dsp:txBody>
      <dsp:txXfrm>
        <a:off x="965671" y="1928687"/>
        <a:ext cx="964257" cy="248743"/>
      </dsp:txXfrm>
    </dsp:sp>
    <dsp:sp modelId="{D8090EBA-DC7F-4B16-9C37-075E7F191089}">
      <dsp:nvSpPr>
        <dsp:cNvPr id="0" name=""/>
        <dsp:cNvSpPr/>
      </dsp:nvSpPr>
      <dsp:spPr>
        <a:xfrm>
          <a:off x="1929928"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Hybride</a:t>
          </a:r>
        </a:p>
      </dsp:txBody>
      <dsp:txXfrm>
        <a:off x="1929928" y="1928687"/>
        <a:ext cx="964257" cy="248743"/>
      </dsp:txXfrm>
    </dsp:sp>
    <dsp:sp modelId="{1F00571C-4C44-4665-BA77-C7A68B1D5959}">
      <dsp:nvSpPr>
        <dsp:cNvPr id="0" name=""/>
        <dsp:cNvSpPr/>
      </dsp:nvSpPr>
      <dsp:spPr>
        <a:xfrm rot="10800000">
          <a:off x="0" y="823943"/>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Topologie</a:t>
          </a:r>
        </a:p>
      </dsp:txBody>
      <dsp:txXfrm rot="-10800000">
        <a:off x="0" y="823943"/>
        <a:ext cx="2895600" cy="291915"/>
      </dsp:txXfrm>
    </dsp:sp>
    <dsp:sp modelId="{D3FC00EA-BB47-4D73-8271-39727FEE7824}">
      <dsp:nvSpPr>
        <dsp:cNvPr id="0" name=""/>
        <dsp:cNvSpPr/>
      </dsp:nvSpPr>
      <dsp:spPr>
        <a:xfrm>
          <a:off x="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Plate</a:t>
          </a:r>
        </a:p>
      </dsp:txBody>
      <dsp:txXfrm>
        <a:off x="0" y="1115858"/>
        <a:ext cx="1447799" cy="248668"/>
      </dsp:txXfrm>
    </dsp:sp>
    <dsp:sp modelId="{2DEFBCC2-AA2E-45A2-ADF7-D0124E75FCAB}">
      <dsp:nvSpPr>
        <dsp:cNvPr id="0" name=""/>
        <dsp:cNvSpPr/>
      </dsp:nvSpPr>
      <dsp:spPr>
        <a:xfrm>
          <a:off x="144780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Hiérarchique</a:t>
          </a:r>
        </a:p>
      </dsp:txBody>
      <dsp:txXfrm>
        <a:off x="1447800" y="1115858"/>
        <a:ext cx="1447799" cy="248668"/>
      </dsp:txXfrm>
    </dsp:sp>
    <dsp:sp modelId="{458625D2-2700-4E26-9543-4753F3406071}">
      <dsp:nvSpPr>
        <dsp:cNvPr id="0" name=""/>
        <dsp:cNvSpPr/>
      </dsp:nvSpPr>
      <dsp:spPr>
        <a:xfrm rot="10800000">
          <a:off x="0" y="386"/>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Modes de communication</a:t>
          </a:r>
        </a:p>
      </dsp:txBody>
      <dsp:txXfrm rot="-10800000">
        <a:off x="0" y="386"/>
        <a:ext cx="2895600" cy="291915"/>
      </dsp:txXfrm>
    </dsp:sp>
    <dsp:sp modelId="{DB26B9B4-FA43-4A3E-B5DC-25FD3595DB70}">
      <dsp:nvSpPr>
        <dsp:cNvPr id="0" name=""/>
        <dsp:cNvSpPr/>
      </dsp:nvSpPr>
      <dsp:spPr>
        <a:xfrm>
          <a:off x="1413"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Unicast</a:t>
          </a:r>
        </a:p>
      </dsp:txBody>
      <dsp:txXfrm>
        <a:off x="1413" y="292302"/>
        <a:ext cx="964257" cy="248668"/>
      </dsp:txXfrm>
    </dsp:sp>
    <dsp:sp modelId="{3B33523F-2E63-4E25-ABFB-F880AD684E04}">
      <dsp:nvSpPr>
        <dsp:cNvPr id="0" name=""/>
        <dsp:cNvSpPr/>
      </dsp:nvSpPr>
      <dsp:spPr>
        <a:xfrm>
          <a:off x="965671"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Broadcast</a:t>
          </a:r>
        </a:p>
      </dsp:txBody>
      <dsp:txXfrm>
        <a:off x="965671" y="292302"/>
        <a:ext cx="964257" cy="248668"/>
      </dsp:txXfrm>
    </dsp:sp>
    <dsp:sp modelId="{90013B48-21E3-4678-A3EE-CDE929EA5C28}">
      <dsp:nvSpPr>
        <dsp:cNvPr id="0" name=""/>
        <dsp:cNvSpPr/>
      </dsp:nvSpPr>
      <dsp:spPr>
        <a:xfrm>
          <a:off x="1929928"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Multicast</a:t>
          </a:r>
        </a:p>
      </dsp:txBody>
      <dsp:txXfrm>
        <a:off x="1929928" y="292302"/>
        <a:ext cx="964257" cy="2486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46BCA1D7-0D69-4862-BD31-7406EAAB4D22}" type="datetimeFigureOut">
              <a:rPr lang="fr-FR" smtClean="0"/>
              <a:pPr/>
              <a:t>11/11/2024</a:t>
            </a:fld>
            <a:endParaRPr lang="fr-FR"/>
          </a:p>
        </p:txBody>
      </p:sp>
      <p:sp>
        <p:nvSpPr>
          <p:cNvPr id="4" name="Espace réservé de l'image des diapositives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927" y="4716661"/>
            <a:ext cx="5439410" cy="44684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A4B59706-FA25-4E68-859F-6D5C811611C0}"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Fr%C3%A9quenc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r.wikipedia.org/wiki/Ond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fr.wikipedia.org/wiki/Suite_des_protocoles_Internet" TargetMode="External"/><Relationship Id="rId3" Type="http://schemas.openxmlformats.org/officeDocument/2006/relationships/hyperlink" Target="https://fr.wikipedia.org/wiki/Protocoles_de_communication" TargetMode="External"/><Relationship Id="rId7" Type="http://schemas.openxmlformats.org/officeDocument/2006/relationships/hyperlink" Target="https://fr.wikipedia.org/wiki/Robert_E._Kah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fr.wikipedia.org/wiki/Vint_Cerf" TargetMode="External"/><Relationship Id="rId5" Type="http://schemas.openxmlformats.org/officeDocument/2006/relationships/hyperlink" Target="https://fr.wikipedia.org/wiki/Internet_Protocol" TargetMode="External"/><Relationship Id="rId4" Type="http://schemas.openxmlformats.org/officeDocument/2006/relationships/hyperlink" Target="https://fr.wikipedia.org/wiki/Transmission_Control_Protoco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Monsieur le Président, Madame, Messieurs les membres du jury, Mesdames et Messieurs,</a:t>
            </a:r>
            <a:br>
              <a:rPr lang="fr-FR"/>
            </a:br>
            <a:r>
              <a:rPr lang="fr-FR"/>
              <a:t>Permettez-moi tout d’abord de vous remercier de votre présence aujourd’hui.</a:t>
            </a:r>
            <a:br>
              <a:rPr lang="fr-FR"/>
            </a:br>
            <a:r>
              <a:rPr lang="fr-FR"/>
              <a:t>La thèse QUE j’ai l’honneur de soutenir devant vous s’intitule : Modèle d’auto-organisation pour les protocoles de routage dans les réseaux ad hoc de véhicules : application à la perception élargie et à la localisation coopératives</a:t>
            </a:r>
          </a:p>
          <a:p>
            <a:br>
              <a:rPr lang="fr-FR"/>
            </a:br>
            <a:r>
              <a:rPr lang="fr-FR"/>
              <a:t>Cette thèse a été réalisée ici même dans le laboratoire du LEOST à l’IFSTTAR et financé par le ministère de la transition écologique et solidaire. </a:t>
            </a:r>
            <a:br>
              <a:rPr lang="fr-FR"/>
            </a:br>
            <a:r>
              <a:rPr lang="fr-FR"/>
              <a:t>Elle a été encadrée par Madame Martine Wahl chargé de recherche au LEOST et Monsieur Patrick Sondi maitre de conférence à l’université de la Cote d’Opale et dirigée par Madame Marion Berbineau directrice de recherche au LEOST et Monsieur Dominique Gruyer directeur du laboratoire LIVIC de l’IFSTTAR</a:t>
            </a:r>
            <a:br>
              <a:rPr lang="fr-FR"/>
            </a:br>
            <a:r>
              <a:rPr lang="fr-FR"/>
              <a:t>Permettez-moi tout d’abord de vous présenter une mise en contexte.</a:t>
            </a:r>
            <a:br>
              <a:rPr lang="fr-FR"/>
            </a:br>
            <a:br>
              <a:rPr lang="fr-FR"/>
            </a:br>
            <a:endParaRPr lang="en-US"/>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Passons maintenant aux réponses technologiques apportées pour répondre à ces enjeux. </a:t>
            </a:r>
            <a:br>
              <a:rPr lang="fr-FR"/>
            </a:br>
            <a:r>
              <a:rPr lang="fr-FR"/>
              <a:t>Il faut savoir qu’il y a deux architectures des réseaux véhiculaires. </a:t>
            </a:r>
            <a:br>
              <a:rPr lang="fr-FR"/>
            </a:br>
            <a:r>
              <a:rPr lang="fr-FR"/>
              <a:t>La première concerne l’architecture V2I qui est centralisée avec un système de borne tel que la téléphonie mobile ce qui permet un routage très simplifié puisque tout se situe au niveau du cœur du réseau.</a:t>
            </a:r>
            <a:br>
              <a:rPr lang="fr-FR"/>
            </a:br>
            <a:r>
              <a:rPr lang="fr-FR"/>
              <a:t>Cependant cette architecture nécessitent des équipement coûteux environ 5000€ par borne avec une maintenance nécessaire. De plus il est nécessaire de gérer les pannes d’équipement pour assurer une continuité de service.</a:t>
            </a:r>
            <a:br>
              <a:rPr lang="fr-FR"/>
            </a:br>
            <a:r>
              <a:rPr lang="fr-FR"/>
              <a:t>La seconde architecture appelée V2V est plus flexible puisqu’il supporte la panne d’un équipement. L’objectif est le relayage d’un message de véhicule à véhicule. Ainsi ce système est complètement décentralisé et donc le routage est beaucoup plus complexe. </a:t>
            </a:r>
            <a:br>
              <a:rPr lang="fr-FR"/>
            </a:br>
            <a:r>
              <a:rPr lang="fr-FR"/>
              <a:t>Dans mes travaux de thèse je me suis intéressé à l’architecture V2V mais, comme nous le verrons dans les perceptives, il est possible de transposer mes travaux dans le cas V2I</a:t>
            </a:r>
            <a:br>
              <a:rPr lang="fr-FR"/>
            </a:br>
            <a:br>
              <a:rPr lang="fr-FR"/>
            </a:br>
            <a:r>
              <a:rPr lang="fr-FR"/>
              <a:t>Concernant les technologies des réseaux véhiculaires à architecture V2V elle se divise en deux.</a:t>
            </a:r>
            <a:br>
              <a:rPr lang="fr-FR"/>
            </a:br>
            <a:r>
              <a:rPr lang="fr-FR"/>
              <a:t>La première concerne le IEEE 802.11p qui est une norme WIFI spécifique aux réseaux véhiculaires dont un spectre fréquentiel a été alloué avant</a:t>
            </a:r>
            <a:r>
              <a:rPr lang="fr-FR" baseline="0"/>
              <a:t> l’année </a:t>
            </a:r>
            <a:r>
              <a:rPr lang="fr-FR"/>
              <a:t>2000 aussi bien en Europe qu’au US à une fréquence 5.9GHz. La bande passante de cette technologie c’est-à-dire les ressources de communications sont comprise entre 3 et 27 Mbits/s</a:t>
            </a:r>
            <a:br>
              <a:rPr lang="fr-FR"/>
            </a:br>
            <a:r>
              <a:rPr lang="fr-FR"/>
              <a:t>La technologie concurrente concerne la 4G et en particulier le LTE</a:t>
            </a:r>
            <a:r>
              <a:rPr lang="fr-FR" baseline="0"/>
              <a:t> </a:t>
            </a:r>
            <a:r>
              <a:rPr lang="fr-FR"/>
              <a:t>direct qui permet des communication mobile à mobile. Les inconvénients concernent en particulier le déploiement qui ne pourra s’effectuer qu’à partir de 2023 étant donné que le standard la version 14 du LTE est sortie mi-2017</a:t>
            </a:r>
            <a:br>
              <a:rPr lang="fr-FR"/>
            </a:br>
            <a:r>
              <a:rPr lang="fr-FR"/>
              <a:t>Dans le cadre des travaux de cette thèse nous nous sommes intéressé à la technologie 802.11p actuelement disponible</a:t>
            </a:r>
            <a:r>
              <a:rPr lang="fr-FR" baseline="0"/>
              <a:t> et déjà déployable à grande échelle.</a:t>
            </a:r>
            <a:br>
              <a:rPr lang="fr-FR"/>
            </a:br>
            <a:endParaRPr lang="fr-FR"/>
          </a:p>
          <a:p>
            <a:endParaRPr lang="fr-FR"/>
          </a:p>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10</a:t>
            </a:fld>
            <a:endParaRPr lang="fr-FR"/>
          </a:p>
        </p:txBody>
      </p:sp>
    </p:spTree>
    <p:extLst>
      <p:ext uri="{BB962C8B-B14F-4D97-AF65-F5344CB8AC3E}">
        <p14:creationId xmlns:p14="http://schemas.microsoft.com/office/powerpoint/2010/main" val="131470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t>
            </a:r>
            <a:r>
              <a:rPr lang="fr-FR" b="1"/>
              <a:t>effet Doppler</a:t>
            </a:r>
            <a:r>
              <a:rPr lang="fr-FR"/>
              <a:t> est le décalage de </a:t>
            </a:r>
            <a:r>
              <a:rPr lang="fr-FR">
                <a:hlinkClick r:id="rId3" tooltip="Fréquence"/>
              </a:rPr>
              <a:t>fréquence</a:t>
            </a:r>
            <a:r>
              <a:rPr lang="fr-FR"/>
              <a:t> d’une </a:t>
            </a:r>
            <a:r>
              <a:rPr lang="fr-FR">
                <a:hlinkClick r:id="rId4" tooltip="Onde"/>
              </a:rPr>
              <a:t>onde</a:t>
            </a:r>
            <a:r>
              <a:rPr lang="fr-FR"/>
              <a:t> observé entre les mesures à l'émission et à la réception, lorsque la distance entre l'émetteur et le récepteur varie au cours du temps.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11</a:t>
            </a:fld>
            <a:endParaRPr lang="fr-FR"/>
          </a:p>
        </p:txBody>
      </p:sp>
    </p:spTree>
    <p:extLst>
      <p:ext uri="{BB962C8B-B14F-4D97-AF65-F5344CB8AC3E}">
        <p14:creationId xmlns:p14="http://schemas.microsoft.com/office/powerpoint/2010/main" val="296427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Broadcast = diffusion à tous</a:t>
            </a:r>
          </a:p>
          <a:p>
            <a:r>
              <a:rPr lang="fr-FR" sz="1200" kern="1200">
                <a:solidFill>
                  <a:schemeClr val="tx1"/>
                </a:solidFill>
                <a:latin typeface="+mn-lt"/>
                <a:ea typeface="+mn-ea"/>
                <a:cs typeface="+mn-cs"/>
              </a:rPr>
              <a:t>Comme je vous l’ai présenté en introduction un protocole de routage est défini par plusieurs étapes et la première concerne le choix d’un ou plusieurs modes de communication.</a:t>
            </a:r>
          </a:p>
          <a:p>
            <a:r>
              <a:rPr lang="fr-FR" sz="1200" kern="1200">
                <a:solidFill>
                  <a:schemeClr val="tx1"/>
                </a:solidFill>
                <a:latin typeface="+mn-lt"/>
                <a:ea typeface="+mn-ea"/>
                <a:cs typeface="+mn-cs"/>
              </a:rPr>
              <a:t>Le premier mode est le mode l’unicast l’objectif étant d’envoyer un message d’un nœud source à un nœud destinataire du réseau ici le neoud D en passant potentiellement par un ou plusieurs nœuds intermédiaires, ici le nœud I</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broadcast lui correspond à l’envoi vers tous les nœuds du réseau nommé ici D1 à D5</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multicast correspond à l’envoi vers un groupe de nœud du réseau ici le groupe est constitué des nœuds D1 et D2 </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enfin le dernier mode est anycast dans ce cas on souhaite envoyer à l’un de nœuds du groupe ici le nœud D2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MPR : 9 nœuds</a:t>
            </a:r>
          </a:p>
          <a:p>
            <a:r>
              <a:rPr lang="fr-FR"/>
              <a:t>Inondation : 21 noeuds</a:t>
            </a:r>
          </a:p>
          <a:p>
            <a:endParaRPr lang="fr-FR"/>
          </a:p>
          <a:p>
            <a:r>
              <a:rPr lang="fr-FR"/>
              <a:t>Après avoir choisi ce mode de communication, le protocole de routage va utiliser une topologie. </a:t>
            </a:r>
            <a:br>
              <a:rPr lang="fr-FR"/>
            </a:br>
            <a:r>
              <a:rPr lang="fr-FR"/>
              <a:t>Cette topologie peut être plate c’est-à-dire que tous les nœuds du réseau sont identique et ont les mêmes fonctions ou alors hiérarchique où certains nœuds ont des fonctions particulières. </a:t>
            </a:r>
            <a:br>
              <a:rPr lang="fr-FR"/>
            </a:br>
            <a:r>
              <a:rPr lang="fr-FR"/>
              <a:t>Je vais vous présenter deux cas de topologie hiérarchique, la première concerne les nœuds MPR , multi points relais. </a:t>
            </a:r>
          </a:p>
          <a:p>
            <a:endParaRPr lang="fr-FR"/>
          </a:p>
          <a:p>
            <a:r>
              <a:rPr lang="fr-FR"/>
              <a:t>Dans cette topologie chaque nœud élit un ensemble de nœud voisins à un saut c’est-à-dire à portée directe de communication qui permet de joindre tous voisins deux sauts. Ces nœuds sont appelés MPR et qui ont pour fonction de relayer les messages. Dans l’illustration le nœud source en rouge envoi un message en mode broadcast à tous les nœuds du réseau et seuls ces nœuds MPR en vert retransmettent le message en étape 2 et en étape 3 seul les nœuds MPR des nœud MPR en bleu retransmette ce message.</a:t>
            </a:r>
            <a:br>
              <a:rPr lang="fr-FR"/>
            </a:br>
            <a:r>
              <a:rPr lang="fr-FR"/>
              <a:t>S’il on compare cette topologie à la topologie plate où l’envoi d’un message en mode braodcast nécessite que chaque nœud renvoi le message qu’il vient de recevoir et bien au total seuls 9 nœuds relaient le message dans le cas des MPR contre 21 nœud pour la topologie plate. Le système des MPR permet de diminuer l’envoi de message et donc d’optimiser l’utilisation des ressources de communciation.</a:t>
            </a:r>
          </a:p>
          <a:p>
            <a:br>
              <a:rPr lang="fr-FR"/>
            </a:br>
            <a:r>
              <a:rPr lang="fr-FR"/>
              <a:t>Passons maintenant à une deuxième topologie hiérarchique à savoir la méthode de groupement. L’idée étant d’effectuer un découpage virtuel réseau en groupe de véhicule en fonction de règle prédéfini en élisant pour chaque groupe un responsable de groupe. L’intérêt étant de limiter la propagation des messages à certains groupes. </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14</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Méthode proactive</a:t>
            </a:r>
            <a:r>
              <a:rPr lang="fr-FR" sz="1200" kern="1200" baseline="0">
                <a:solidFill>
                  <a:schemeClr val="tx1"/>
                </a:solidFill>
                <a:latin typeface="+mn-lt"/>
                <a:ea typeface="+mn-ea"/>
                <a:cs typeface="+mn-cs"/>
              </a:rPr>
              <a:t> =&gt; </a:t>
            </a:r>
            <a:r>
              <a:rPr lang="fr-FR" sz="1200" kern="1200">
                <a:solidFill>
                  <a:schemeClr val="tx1"/>
                </a:solidFill>
                <a:latin typeface="+mn-lt"/>
                <a:ea typeface="+mn-ea"/>
                <a:cs typeface="+mn-cs"/>
              </a:rPr>
              <a:t>N’introduit pas de délai </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Passons maintenant à la recherche de route dont l’objectif étant de trouver l’ensemble des nœuds intermédiaire entre un nœud source et un nœud destinataire.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de recherche de route se distinguent en fonction du moment où elles sont exécutées par rapport à l’envoi d’un message.</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réactives sont exécutées à l’instant où le nœud souhaite envoyer un message. Dans ce cas là lorsque qu’un nœud S veut envoyer un message au destinataire D il envoie tout d’abord un message RREQ de recherche de route en mode boradcast dans tout le réseau. Ce message arrive au destinataire D qui renvoie au nœud S un paquet RREP en unicast. A réception le nœud S connaît la route vers le destinataire D et peut transmettre ces messages.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méthode proactive, quant à elle, est exécutée avant l’envoi d’un message. Pour cela périodiquement des messages de découverte de route appelé HELLO sont envoyé en mode broadcast au voisinage à un saut à portée directe de communication. Chaque nœud peut alors faire la liste de ces voisins à un saut. Grâce à l’envoi périodique de message de contrôle appelé TC, les nœuds enregistrent les listes des routes vers tous les nœuds du nœud réseau dans des tables de routage. Avec ces tables lorsqu’un nœud veut envoyer un message il n’a plus qu’à rechercher la route adéquate.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L’avantage de cette technique correspond à l’absence de délai de recherche de route lors de l’envoi d’un message contrairement à la méthode réactive cependant, il est nécessaire d’envoyer des messages de routage HELLO et TC qui utilisent des ressources de communication.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la méthode hybride défini une zone autour de chaque nœud défini de manière géométrique ou en nombre de nœuds et à l’intérieur de la zone la recherche de route est proactive et à l’extérieur elle est réactive.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200" kern="1200">
                <a:solidFill>
                  <a:schemeClr val="tx1"/>
                </a:solidFill>
                <a:latin typeface="+mn-lt"/>
                <a:ea typeface="+mn-ea"/>
                <a:cs typeface="+mn-cs"/>
              </a:rPr>
              <a:t>Il existe un nombre colossal de stratégies de routage pour les protocoles des réseaux véhiculaires. Certaines stratégies utilisent des informations contextuelles propres aux systèmes routiers.</a:t>
            </a:r>
            <a:br>
              <a:rPr lang="fr-FR" sz="1200" kern="1200">
                <a:solidFill>
                  <a:schemeClr val="tx1"/>
                </a:solidFill>
                <a:latin typeface="+mn-lt"/>
                <a:ea typeface="+mn-ea"/>
                <a:cs typeface="+mn-cs"/>
              </a:rPr>
            </a:br>
            <a:r>
              <a:rPr lang="fr-FR" sz="1200" kern="1200">
                <a:solidFill>
                  <a:schemeClr val="tx1"/>
                </a:solidFill>
                <a:latin typeface="+mn-lt"/>
                <a:ea typeface="+mn-ea"/>
                <a:cs typeface="+mn-cs"/>
              </a:rPr>
              <a:t>Il est alors possible de classer des stratégies en fonction des données dont elles ont besoin pour fonctionner. Ces données peuvent être internes au véhicule comme la position ou la vitesse, elles peuvent être caractéristiques de l’environnement comme le réseau routier ou le type de voie ou encore elles peuvent être en interaction entre le véhicule et son environnement comme la densité ou l’itinéraire.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présenter ici une quelques stratégies utilisées par les protocoles de routage pour les réseaux véhiculaires en sachant qu’il en existe un nombre très important.</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stratégie utilise la position des nœuds consiste à définir des contraintes géographiques lors de la recherche du nœud relais intermédiaires. Dans le cas de la méthode PGB c’est une zone en anneau qui est défini autour de chaque nœud et les nœuds intermédiaires situés dans cette zone sont privilégiés.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deuxième stratégie est le routage glouton qui utilise également la position des nœuds. En connaissant la position du nœud destinataire avec un service de localisation, l’objectif de cette méthode consiste à minimiser la distance entre le nœud relais intermédiaires et le nœud destinataire. Dans l’exemple c’est donc le nœud N1 qui sera choisi comme relais.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Une autre stratégie utilisée en premier par le protocole GSR utilise à la fois la position des nœuds et le réseau routier. Cette stratégie est adaptée au réseau routier, urbain où les intersections de rues sont utilisées comme point de passage par les paquets. Entre chaque intersection, la stratégie du routage glouton est utilisée. La liste des intersections à franchir peut être définie en fonction de la densité de nœud dans chaque rue, du nombre de voies des rues ou encore de la présence d’une ligne de bus.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dernière stratégie que je vous présente ici est utilisée par le protocole VADD et utilise à la fois la position et la direction des nœuds. Deux modes peuvent être utilisés dans le premier seul la position des nœuds permet d’effectuer un routage glouton et dans le second mode la direction est prise en compte. Ainsi de le cas illustré le nœud choisi sera le nœud A dans le premier mode et le nœud B dans le deuxième car il va dans la même direction que le nœud D</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Non exhaustif </a:t>
            </a:r>
          </a:p>
          <a:p>
            <a:r>
              <a:rPr lang="fr-FR"/>
              <a:t>Introduire des données contextuelles propre au système</a:t>
            </a:r>
            <a:r>
              <a:rPr lang="fr-FR" baseline="0"/>
              <a:t> routier</a:t>
            </a:r>
            <a:endParaRPr lang="fr-FR"/>
          </a:p>
          <a:p>
            <a:r>
              <a:rPr lang="fr-FR"/>
              <a:t>Avec ce slide, je voulais vous présenter quelques protocoles en fonction de leur date de création et des données qu’ils ont besoin pour faire fonctionner les stratégies qu’ils implémentent. Ce qui est intéressant de remarquer, c’est le nombre de plus en plus conséquent de métrique nécessaire au fonctionnement des protocoles et donc des stratégies de plus en plus sophistiquée qui utilise le contexte routier.</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Je vais m’interesser au trafic généré par 4 protoocles classiques</a:t>
            </a:r>
            <a:r>
              <a:rPr lang="fr-FR" sz="1200" kern="1200" baseline="0">
                <a:solidFill>
                  <a:schemeClr val="tx1"/>
                </a:solidFill>
                <a:latin typeface="+mn-lt"/>
                <a:ea typeface="+mn-ea"/>
                <a:cs typeface="+mn-cs"/>
              </a:rPr>
              <a:t> de la litérature que je vous présente dans cette slide</a:t>
            </a:r>
            <a:endParaRPr lang="fr-FR" sz="1200" kern="1200">
              <a:solidFill>
                <a:schemeClr val="tx1"/>
              </a:solidFill>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Le premier protocole est OLSR qui est proactif à topologie hiérarchique qui utilise le système des MPR et des tables de routage. De plus il implémente un système dit de TTL qui consiste à limiter le nombre de retransmissions du message par un compteur inclus dans chaque paquet.</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le protocole GRP qui est proactif et hiérarchique. Il utilise le routage glouton que je viens de vous présenter de plus il effectue un découpage du réseau en grille en plusieurs niveaux hiérarchique permettant de limiter la propagation d’un message à une portion du réseau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Le protocole AODV réactif à topologie plate. Il utilise également un système TTL comme OLSR et implémente une table de route, c’est-à-dire que chaque route trouvée par la méthode de recherche de routes avec les paquets RREQ et RREP est sauvegardée dans une table de routage et des paquets HELLO sont envoyés périodiquement pour vérifier que les liaisons entre les nœuds intermédiaires de ces routes sont toujours actives. Un système de réparation de route locale est également utilisé avec une limite lors de l’envoi des paquets de recherche de route pour éviter la saturation du réseau de communication</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le protocole DSR également réactif et à topologie plate est très proche de AODV cependant il effectue un routage par la source c’est-à-dire que chaque nœud intermédiaire relayant un message de recherche de route RREQ ajoute son identifiant. Ce système permet au nœud destinataire D de choisir la route la plus courte en termes de nombre de sauts avant de l’indiquer au nœud D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18</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Dans le contexte des réseaux véhiculaires les protocoles de routage proactifs semblents plus adaptés</a:t>
            </a:r>
            <a:endParaRPr kumimoji="0" lang="fr-FR" sz="1400" b="0" i="0" u="none" strike="noStrike" kern="1200" cap="none" spc="0" normalizeH="0" baseline="0" noProof="0">
              <a:ln>
                <a:noFill/>
              </a:ln>
              <a:solidFill>
                <a:schemeClr val="tx1"/>
              </a:solidFill>
              <a:effectLst/>
              <a:uLnTx/>
              <a:uFillTx/>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vous présente des résultats de simulation effectuée en début de thèse sur les quatre protocoles avec un certain paramétrage en utilisant des trajectoires réelles de véhicules issues du projet MOCOPO et une application conforme au débit préconisé par l’IEEE avec une variation du nombre de nœuds source et destinataires.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regardant la charge du réseau on voit que le protocole GRP génère le moins de trafic suivi des protocoles OLSR AODV puis DSR. La charge générée par DSR dans le cas de 30 nœuds sources est 4 fois plus important que celle générée avec GRP, ce qui montre bien l’intérêt du choix du protocole de routage. Si l’on regarde maintenant la charge spécifique du trafic de routage on remarque que les protocoles de routage pro-actif génèrent beaucoup moins de trafic pour leur fonctionnement que les deux protocoles réactifs. En regardant de plus près avec le pourcentage du trafic de routage par rapport au trafic total on remarque ce GRP et OLSR utilise moins de 2 % pour leur fonctionnement.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t>Je vais maintenant passer à la contribution principale de ma thèse à savoir la </a:t>
            </a:r>
            <a:r>
              <a:rPr lang="fr-FR" sz="1200" b="1">
                <a:solidFill>
                  <a:schemeClr val="accent1"/>
                </a:solidFill>
              </a:rPr>
              <a:t>proposition d’organisation structurelle : CBL</a:t>
            </a:r>
          </a:p>
          <a:p>
            <a:pPr marL="0" marR="0" indent="0" algn="l" defTabSz="914400" rtl="0" eaLnBrk="1" fontAlgn="auto" latinLnBrk="0" hangingPunct="1">
              <a:lnSpc>
                <a:spcPct val="100000"/>
              </a:lnSpc>
              <a:spcBef>
                <a:spcPts val="0"/>
              </a:spcBef>
              <a:spcAft>
                <a:spcPts val="0"/>
              </a:spcAft>
              <a:buClrTx/>
              <a:buSzTx/>
              <a:buFontTx/>
              <a:buNone/>
              <a:tabLst/>
              <a:defRPr/>
            </a:pPr>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Concernant le plan de cette présentation, après la partie introductive que je viens de terminer, nous allons voir un rapide état de l’art des protocoles de routage dans les réseaux ad hoc puis nous détaillerons notre proposition d’organisation structurelle nommé CBL ainsi que l’analyse structurelle et l’analyse système avant de conclure.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a:t>
            </a:fld>
            <a:endParaRPr lang="fr-FR"/>
          </a:p>
        </p:txBody>
      </p:sp>
    </p:spTree>
    <p:extLst>
      <p:ext uri="{BB962C8B-B14F-4D97-AF65-F5344CB8AC3E}">
        <p14:creationId xmlns:p14="http://schemas.microsoft.com/office/powerpoint/2010/main" val="38203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10000"/>
          </a:bodyPr>
          <a:lstStyle/>
          <a:p>
            <a:r>
              <a:rPr lang="fr-FR"/>
              <a:t>Vtime le temps de validité des informations d’un nœud</a:t>
            </a:r>
            <a:br>
              <a:rPr lang="fr-FR"/>
            </a:br>
            <a:br>
              <a:rPr lang="fr-FR"/>
            </a:br>
            <a:r>
              <a:rPr lang="fr-FR"/>
              <a:t>Voici les hypothèses de départ que j’ai choisi pour ma contribution.</a:t>
            </a:r>
            <a:br>
              <a:rPr lang="fr-FR"/>
            </a:br>
            <a:r>
              <a:rPr lang="fr-FR"/>
              <a:t>- J’ai considéré que les véhicules était équipé d’une carte de communication sans fil et en aprticulier qui utilise la technologie IEEE 802.11p qui est une norme WIFI spécifique au communications véhiculaire.</a:t>
            </a:r>
            <a:br>
              <a:rPr lang="fr-FR"/>
            </a:br>
            <a:r>
              <a:rPr lang="fr-FR"/>
              <a:t>- Je vais également supposer que les véhicules sont capable de connaître leur position, vitesse et angle de braquage via un système de positionnement.</a:t>
            </a:r>
            <a:br>
              <a:rPr lang="fr-FR"/>
            </a:br>
            <a:endParaRPr lang="fr-FR"/>
          </a:p>
          <a:p>
            <a:r>
              <a:rPr lang="fr-FR"/>
              <a:t>Je me place dans le cas d’une architecture V2V c’est-à-dire sans infrastrucutre mais uniquement avec des communications entre véhicules.</a:t>
            </a:r>
            <a:br>
              <a:rPr lang="fr-FR"/>
            </a:br>
            <a:r>
              <a:rPr lang="fr-FR"/>
              <a:t>Ce qui veut dire que le fonctionnement de ma proposition est obligatoirement décentralisé puisqu’il n’y a pas une entité globale gérant le réseau.</a:t>
            </a:r>
            <a:br>
              <a:rPr lang="fr-FR"/>
            </a:br>
            <a:r>
              <a:rPr lang="fr-FR"/>
              <a:t>De plus aucun service global de communication n’est possible ce qui implique l’impossibilité d’utiliser les protocoles de routage géographique qui utilise le routage glouton comme GRP. </a:t>
            </a:r>
            <a:br>
              <a:rPr lang="fr-FR"/>
            </a:br>
            <a:r>
              <a:rPr lang="fr-FR"/>
              <a:t>La seule contrainte que je rajoute au système correspond à l’envoi périodique de messages de découverte du voisinage. Ainsi chaque nœud a une connaissance locale du réseau à deux sauts.</a:t>
            </a:r>
            <a:br>
              <a:rPr lang="fr-FR"/>
            </a:br>
            <a:br>
              <a:rPr lang="fr-FR"/>
            </a:br>
            <a:r>
              <a:rPr lang="fr-FR"/>
              <a:t>Prenons l’exemple de trois nœuds dans un réseau, le nœud N1 va donc envoyer périodiquement des message HELLO qui contiennent des informations sur le nœud N1 mais également les adresses de ces nœuds voisins. Ainsi si les nœuds N2 et N3 ne sont pas à portée directe de communication ils vont savoir que le nœud N1 est un candidat potentiel pour relayer les messages entre eux. </a:t>
            </a:r>
            <a:br>
              <a:rPr lang="fr-FR"/>
            </a:br>
            <a:br>
              <a:rPr lang="fr-FR"/>
            </a:br>
            <a:r>
              <a:rPr lang="fr-FR"/>
              <a:t>Voici maintenant un exemple d’échange de message hello avec les trois nœuds N1, N2 et N3.</a:t>
            </a:r>
            <a:br>
              <a:rPr lang="fr-FR"/>
            </a:br>
            <a:r>
              <a:rPr lang="fr-FR"/>
              <a:t>Au départ le nœuds N1 envoi son message HELLO à N2 et N3.</a:t>
            </a:r>
            <a:br>
              <a:rPr lang="fr-FR"/>
            </a:br>
            <a:r>
              <a:rPr lang="fr-FR"/>
              <a:t>Imaginons les échanges de HELLO entre N1 et N3.</a:t>
            </a:r>
            <a:br>
              <a:rPr lang="fr-FR"/>
            </a:br>
            <a:r>
              <a:rPr lang="fr-FR"/>
              <a:t>On va noté Hello interval de temps entre chaque envoi d’un message HELLO.</a:t>
            </a:r>
            <a:br>
              <a:rPr lang="fr-FR"/>
            </a:br>
            <a:r>
              <a:rPr lang="fr-FR"/>
              <a:t>Imaginons quela liaison entre N1 et N2 soit rompue alors on va noter Vtime le temps de validité des informations d’un nœud donc à partir du dernier HELLO de N2 on considère valide les informations contenues dans ce HELLO jusqu’à cet instant.</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Rentrons dans les détails de la définition des types de nœud.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Imaginons un nœud exécutant CBL.</a:t>
            </a:r>
          </a:p>
          <a:p>
            <a:pPr marL="0" marR="0" indent="0" algn="l" defTabSz="914400" rtl="0" eaLnBrk="1" fontAlgn="auto" latinLnBrk="0" hangingPunct="1">
              <a:lnSpc>
                <a:spcPct val="100000"/>
              </a:lnSpc>
              <a:spcBef>
                <a:spcPts val="0"/>
              </a:spcBef>
              <a:spcAft>
                <a:spcPts val="0"/>
              </a:spcAft>
              <a:buClrTx/>
              <a:buSzTx/>
              <a:buFontTx/>
              <a:buNone/>
              <a:tabLst/>
              <a:defRPr/>
            </a:pP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feuille en vert sont donc connectés à un nœud branche pour former un groupe.</a:t>
            </a:r>
            <a:br>
              <a:rPr lang="fr-FR" sz="1200" kern="1200">
                <a:solidFill>
                  <a:schemeClr val="tx1"/>
                </a:solidFill>
                <a:latin typeface="+mn-lt"/>
                <a:ea typeface="+mn-ea"/>
                <a:cs typeface="+mn-cs"/>
              </a:rPr>
            </a:br>
            <a:r>
              <a:rPr lang="fr-FR" sz="1200" kern="1200">
                <a:solidFill>
                  <a:schemeClr val="tx1"/>
                </a:solidFill>
                <a:latin typeface="+mn-lt"/>
                <a:ea typeface="+mn-ea"/>
                <a:cs typeface="+mn-cs"/>
              </a:rPr>
              <a:t>Chaque nœud feuille envoie des messages HELLO, élit un premier nœud branche car à l’initialisation tous les nœuds sont feuille et il envoie aussi des messages de l’application à destination du nœud branche auquel il est rattaché.</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branche sont les responsables de groupes qui sont disjoints qui envoient aussi des messages HELLO, qui construire et maintient la chaîne de nœud branche et qui peuvent envoyer, mais également retransmettre les messages applicatifs.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Il y a aussi la chaîne qui est un réseau fédérateur virtuel composé d’une séquence de nœuds branche. Idéalement, une chaîne est créée par direction de trafic routier. Les chaînes offrent ainsi aux nœuds branche du réseau de communication ad hoc des chemins pour transmettre les messages applicatifs sur des longues distances et cibler certains groupes de véhicules.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 prenant l’exemple d’un nœud en particulier on peut définir une zone d’intérêt en amont du trafic routier typiquement pour l’envoi d’un message d’alerte pour un risque d’embouteillage et une zone d’intérêt en aval par exemple pour prévenir le passage d’un véhicule prioritaire type police ou pompier.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br>
              <a:rPr lang="fr-FR"/>
            </a:br>
            <a:br>
              <a:rPr lang="fr-FR"/>
            </a:br>
            <a:endParaRPr lang="fr-FR"/>
          </a:p>
          <a:p>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Voici le détail de fonctionnement de CBL qui est entièrement décentralisé au niveau de chaque nœud qui exécute CBL. A chaque réception d’un message HELLO le fonctionnement est le suivant :</a:t>
            </a:r>
          </a:p>
          <a:p>
            <a:r>
              <a:rPr lang="fr-FR" sz="1200" kern="1200">
                <a:solidFill>
                  <a:schemeClr val="tx1"/>
                </a:solidFill>
                <a:latin typeface="+mn-lt"/>
                <a:ea typeface="+mn-ea"/>
                <a:cs typeface="+mn-cs"/>
              </a:rPr>
              <a:t>Ordre n’est pas chronologique</a:t>
            </a:r>
            <a:br>
              <a:rPr lang="fr-FR" sz="1200" kern="1200">
                <a:solidFill>
                  <a:schemeClr val="tx1"/>
                </a:solidFill>
                <a:latin typeface="+mn-lt"/>
                <a:ea typeface="+mn-ea"/>
                <a:cs typeface="+mn-cs"/>
              </a:rPr>
            </a:br>
            <a:r>
              <a:rPr lang="fr-FR" sz="1200" kern="1200">
                <a:solidFill>
                  <a:schemeClr val="tx1"/>
                </a:solidFill>
                <a:latin typeface="+mn-lt"/>
                <a:ea typeface="+mn-ea"/>
                <a:cs typeface="+mn-cs"/>
              </a:rPr>
              <a:t>Tout d’abord l’algorithme 1 est exécuté pour mettre à jour la table de routage. Ensuite ne fonction du type de nœud CBL exécute l’ l’algorithme 2 si le nœud est feuille ou l’algorithme 5 s’il est branche. Ces deux algorithmes peuvent modifier le type du nœud. A la suite de quoi l’algorithme 3 est utilisé si le nœud est feuille et l’algorithme 4 si le nœud est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maintenant détailler le fonctionnement général de ces algorithmes.</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1, à réception d’un HELLO d’un nœud voisin à un saut CBL caractérise la liaison avec ce nœud soit symétrique soit asymétrique et ensuite, il va mettre à jour l’ensemble des informations stocké dans sa table de routage et en particulier les choix de nœud branche élu en amont ou en aval. La dernière étape de l’algorithme 1 consiste à supprimer les nœuds voisins dont on n’a pas reçu de message HELLO depuis le seuil Vtime.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24</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Multiple de l’interval de temps entre deux envois</a:t>
            </a:r>
            <a:r>
              <a:rPr lang="fr-FR" sz="1200" kern="1200" baseline="0">
                <a:solidFill>
                  <a:schemeClr val="tx1"/>
                </a:solidFill>
                <a:latin typeface="+mn-lt"/>
                <a:ea typeface="+mn-ea"/>
                <a:cs typeface="+mn-cs"/>
              </a:rPr>
              <a:t> de messages HELLO</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l’algorithme 2, effectue un changement de type du nœud de feuille à branche dans le cas où le nœud voisin envoyant le message HELLO l’a élu et si le nœud la date de changement de type du nœud dépasse le seuil temporel C3 fois le temps entre chaque envoi de message HELLO. Cette dernière contrainte permet d’éviter les basculements incessants de type entre branche et feuille.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le dernier point concerne la réciprocité de la chaîne à savoir que si le nœud voisin électeur est un nœud branche en avant alors il est automatiquement sélectionné comme nœud branche arrière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25</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a:solidFill>
                  <a:schemeClr val="tx1"/>
                </a:solidFill>
                <a:latin typeface="+mn-lt"/>
                <a:ea typeface="+mn-ea"/>
                <a:cs typeface="+mn-cs"/>
              </a:rPr>
              <a:t>Concernant l’algorithme 5 un nœud passe du statut de branche à feuille si l’une de ces conditions est satisfaite. </a:t>
            </a:r>
          </a:p>
          <a:p>
            <a:r>
              <a:rPr lang="fr-FR" sz="1200" kern="1200" dirty="0">
                <a:solidFill>
                  <a:schemeClr val="tx1"/>
                </a:solidFill>
                <a:latin typeface="+mn-lt"/>
                <a:ea typeface="+mn-ea"/>
                <a:cs typeface="+mn-cs"/>
              </a:rPr>
              <a:t>Il n’a pas reçu de message HELLO d’un nœud l’ayant élu depuis le temps </a:t>
            </a:r>
            <a:r>
              <a:rPr lang="fr-FR" sz="1200" b="1" kern="1200" dirty="0" err="1">
                <a:solidFill>
                  <a:schemeClr val="tx1"/>
                </a:solidFill>
                <a:latin typeface="+mn-lt"/>
                <a:ea typeface="+mn-ea"/>
                <a:cs typeface="+mn-cs"/>
              </a:rPr>
              <a:t>Vtime</a:t>
            </a:r>
            <a:r>
              <a:rPr lang="fr-FR" sz="1200" b="1" kern="1200" dirty="0">
                <a:solidFill>
                  <a:schemeClr val="tx1"/>
                </a:solidFill>
                <a:latin typeface="+mn-lt"/>
                <a:ea typeface="+mn-ea"/>
                <a:cs typeface="+mn-cs"/>
              </a:rPr>
              <a:t> </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Il vient de dépasser le nœud qu’il avait choisi comme nœud branche avant</a:t>
            </a:r>
          </a:p>
          <a:p>
            <a:r>
              <a:rPr lang="fr-FR" sz="1200" kern="1200" dirty="0">
                <a:solidFill>
                  <a:schemeClr val="tx1"/>
                </a:solidFill>
                <a:latin typeface="+mn-lt"/>
                <a:ea typeface="+mn-ea"/>
                <a:cs typeface="+mn-cs"/>
              </a:rPr>
              <a:t>Il a détecté un nœud branche avant qui a élu un autre nœud branche en arrière de sa position</a:t>
            </a:r>
          </a:p>
          <a:p>
            <a:r>
              <a:rPr lang="fr-FR" sz="1200" kern="1200" dirty="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26</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3 correspond au traitement pour les nœuds de type feuille dont l’objectif est de se rattacher à un nœud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le nœud feuille exécutant CBL détecte un au plusieurs noud voisin branche il privilégie pour son choix le nœud ayant la même direction, qui fait déjà partie d’une chaîne et qui a un temps de connexion le plus long. Le temps de connexion mesure la durée de vie d’une liaison entre deux nœuds si ces deux nœuds gardent une vitesse constante. Il est donné par cette équation qui prend en compte les positions et vitesse des nœuds mais également d’un invariant du système à savoir la portée maximale de la technologie employée.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on trace le temps de connexion en fonction de la portée de transmission et la vitesse relative des nœuds, en fonction de la direction sécante ou opposé des nœuds, le temps de connexion varie entre 10 et 80s ou de 50 à plus de 600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le cas où le nœud feuille ne détecte pas de nœud branche dans son voisinage, après une attente de C1 fois la durée d’intervalle entre chaque HELLO, il va élire un nœud feuille comme nœud branche pour initier le processus de création de chaîne en croissant le nœud voisin ayant la plus faible vitesse.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27</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err="1">
                <a:solidFill>
                  <a:schemeClr val="tx1"/>
                </a:solidFill>
                <a:latin typeface="+mn-lt"/>
                <a:ea typeface="+mn-ea"/>
                <a:cs typeface="+mn-cs"/>
              </a:rPr>
              <a:t>Dégré</a:t>
            </a:r>
            <a:r>
              <a:rPr lang="fr-FR" sz="1200" kern="1200" dirty="0">
                <a:solidFill>
                  <a:schemeClr val="tx1"/>
                </a:solidFill>
                <a:latin typeface="+mn-lt"/>
                <a:ea typeface="+mn-ea"/>
                <a:cs typeface="+mn-cs"/>
              </a:rPr>
              <a:t> le plus grand</a:t>
            </a:r>
          </a:p>
          <a:p>
            <a:r>
              <a:rPr lang="fr-FR" sz="1200" kern="1200" dirty="0">
                <a:solidFill>
                  <a:schemeClr val="tx1"/>
                </a:solidFill>
                <a:latin typeface="+mn-lt"/>
                <a:ea typeface="+mn-ea"/>
                <a:cs typeface="+mn-cs"/>
              </a:rPr>
              <a:t>Pour finir l’algorithme 4 qui correspond au traitement de type branche a pour objectif de construire et maintenir la chaîne de nœud branche. </a:t>
            </a:r>
            <a:br>
              <a:rPr lang="fr-FR" sz="1200" kern="1200" dirty="0">
                <a:solidFill>
                  <a:schemeClr val="tx1"/>
                </a:solidFill>
                <a:latin typeface="+mn-lt"/>
                <a:ea typeface="+mn-ea"/>
                <a:cs typeface="+mn-cs"/>
              </a:rPr>
            </a:br>
            <a:r>
              <a:rPr lang="fr-FR" sz="1200" kern="1200" dirty="0">
                <a:solidFill>
                  <a:schemeClr val="tx1"/>
                </a:solidFill>
                <a:latin typeface="+mn-lt"/>
                <a:ea typeface="+mn-ea"/>
                <a:cs typeface="+mn-cs"/>
              </a:rPr>
              <a:t>Concernant la construction de la chaîne en amont le nœud branche va élire le premier nœud branche dans la même direction détecté dans le voisinage et si le nœud en détecte plusieurs et qu’il n’a pas diffusé un message hello contenant son choix il va privilégier la connaissance de nouveaux voisins puis la direction puis l’appartenance à d’une chaîne, le temps de chaîne et enfin le degré du nœud en sachant que le </a:t>
            </a:r>
            <a:r>
              <a:rPr lang="fr-FR" sz="1200" kern="1200" dirty="0" err="1">
                <a:solidFill>
                  <a:schemeClr val="tx1"/>
                </a:solidFill>
                <a:latin typeface="+mn-lt"/>
                <a:ea typeface="+mn-ea"/>
                <a:cs typeface="+mn-cs"/>
              </a:rPr>
              <a:t>degre</a:t>
            </a:r>
            <a:r>
              <a:rPr lang="fr-FR" sz="1200" kern="1200" dirty="0">
                <a:solidFill>
                  <a:schemeClr val="tx1"/>
                </a:solidFill>
                <a:latin typeface="+mn-lt"/>
                <a:ea typeface="+mn-ea"/>
                <a:cs typeface="+mn-cs"/>
              </a:rPr>
              <a:t> correspond au nombre de nouveaux voisins apportée par le nœud voisins et que le temps de chaine entre deux nœuds correspond au minimum entre le temps que l’un des </a:t>
            </a:r>
            <a:r>
              <a:rPr lang="fr-FR" sz="1200" kern="1200" dirty="0" err="1">
                <a:solidFill>
                  <a:schemeClr val="tx1"/>
                </a:solidFill>
                <a:latin typeface="+mn-lt"/>
                <a:ea typeface="+mn-ea"/>
                <a:cs typeface="+mn-cs"/>
              </a:rPr>
              <a:t>noeusd</a:t>
            </a:r>
            <a:r>
              <a:rPr lang="fr-FR" sz="1200" kern="1200" dirty="0">
                <a:solidFill>
                  <a:schemeClr val="tx1"/>
                </a:solidFill>
                <a:latin typeface="+mn-lt"/>
                <a:ea typeface="+mn-ea"/>
                <a:cs typeface="+mn-cs"/>
              </a:rPr>
              <a:t> dépasse l’autre et le temps de connexion.</a:t>
            </a:r>
            <a:br>
              <a:rPr lang="fr-FR" sz="1200" kern="1200" dirty="0">
                <a:solidFill>
                  <a:schemeClr val="tx1"/>
                </a:solidFill>
                <a:latin typeface="+mn-lt"/>
                <a:ea typeface="+mn-ea"/>
                <a:cs typeface="+mn-cs"/>
              </a:rPr>
            </a:br>
            <a:r>
              <a:rPr lang="fr-FR" sz="1200" kern="1200" dirty="0">
                <a:solidFill>
                  <a:schemeClr val="tx1"/>
                </a:solidFill>
                <a:latin typeface="+mn-lt"/>
                <a:ea typeface="+mn-ea"/>
                <a:cs typeface="+mn-cs"/>
              </a:rPr>
              <a:t>Pour comparer deux nœuds </a:t>
            </a:r>
            <a:r>
              <a:rPr lang="fr-FR" sz="1200" kern="1200" dirty="0" err="1">
                <a:solidFill>
                  <a:schemeClr val="tx1"/>
                </a:solidFill>
                <a:latin typeface="+mn-lt"/>
                <a:ea typeface="+mn-ea"/>
                <a:cs typeface="+mn-cs"/>
              </a:rPr>
              <a:t>Nj</a:t>
            </a:r>
            <a:r>
              <a:rPr lang="fr-FR" sz="1200" kern="1200" dirty="0">
                <a:solidFill>
                  <a:schemeClr val="tx1"/>
                </a:solidFill>
                <a:latin typeface="+mn-lt"/>
                <a:ea typeface="+mn-ea"/>
                <a:cs typeface="+mn-cs"/>
              </a:rPr>
              <a:t> précédemment choisi et </a:t>
            </a:r>
            <a:r>
              <a:rPr lang="fr-FR" sz="1200" kern="1200" dirty="0" err="1">
                <a:solidFill>
                  <a:schemeClr val="tx1"/>
                </a:solidFill>
                <a:latin typeface="+mn-lt"/>
                <a:ea typeface="+mn-ea"/>
                <a:cs typeface="+mn-cs"/>
              </a:rPr>
              <a:t>Nk</a:t>
            </a:r>
            <a:r>
              <a:rPr lang="fr-FR" sz="1200" kern="1200" dirty="0">
                <a:solidFill>
                  <a:schemeClr val="tx1"/>
                </a:solidFill>
                <a:latin typeface="+mn-lt"/>
                <a:ea typeface="+mn-ea"/>
                <a:cs typeface="+mn-cs"/>
              </a:rPr>
              <a:t> le nœud voisin envoyant son HELLO, Ni compare leur temps de connexion en fonction d’un seuil L2*P/V dépendant de la portée P et de la vitesse du nœud. Si le temps de chaine entre </a:t>
            </a:r>
            <a:r>
              <a:rPr lang="fr-FR" sz="1200" kern="1200" dirty="0" err="1">
                <a:solidFill>
                  <a:schemeClr val="tx1"/>
                </a:solidFill>
                <a:latin typeface="+mn-lt"/>
                <a:ea typeface="+mn-ea"/>
                <a:cs typeface="+mn-cs"/>
              </a:rPr>
              <a:t>NiNk</a:t>
            </a:r>
            <a:r>
              <a:rPr lang="fr-FR" sz="1200" kern="1200" dirty="0">
                <a:solidFill>
                  <a:schemeClr val="tx1"/>
                </a:solidFill>
                <a:latin typeface="+mn-lt"/>
                <a:ea typeface="+mn-ea"/>
                <a:cs typeface="+mn-cs"/>
              </a:rPr>
              <a:t> est inférieur à celui de </a:t>
            </a:r>
            <a:r>
              <a:rPr lang="fr-FR" sz="1200" kern="1200" dirty="0" err="1">
                <a:solidFill>
                  <a:schemeClr val="tx1"/>
                </a:solidFill>
                <a:latin typeface="+mn-lt"/>
                <a:ea typeface="+mn-ea"/>
                <a:cs typeface="+mn-cs"/>
              </a:rPr>
              <a:t>NjNi</a:t>
            </a:r>
            <a:r>
              <a:rPr lang="fr-FR" sz="1200" kern="1200" dirty="0">
                <a:solidFill>
                  <a:schemeClr val="tx1"/>
                </a:solidFill>
                <a:latin typeface="+mn-lt"/>
                <a:ea typeface="+mn-ea"/>
                <a:cs typeface="+mn-cs"/>
              </a:rPr>
              <a:t> le nœud ne modifie pas son choix. S’ils sont tous les deux supérieurs au seuil Ni choisi le nœud ayant le plus grand degré. Si le temps de chaine </a:t>
            </a:r>
            <a:r>
              <a:rPr lang="fr-FR" sz="1200" kern="1200" dirty="0" err="1">
                <a:solidFill>
                  <a:schemeClr val="tx1"/>
                </a:solidFill>
                <a:latin typeface="+mn-lt"/>
                <a:ea typeface="+mn-ea"/>
                <a:cs typeface="+mn-cs"/>
              </a:rPr>
              <a:t>NiNj</a:t>
            </a:r>
            <a:r>
              <a:rPr lang="fr-FR" sz="1200" kern="1200" dirty="0">
                <a:solidFill>
                  <a:schemeClr val="tx1"/>
                </a:solidFill>
                <a:latin typeface="+mn-lt"/>
                <a:ea typeface="+mn-ea"/>
                <a:cs typeface="+mn-cs"/>
              </a:rPr>
              <a:t> est inférieur au seuil, Ni choisit </a:t>
            </a:r>
            <a:r>
              <a:rPr lang="fr-FR" sz="1200" kern="1200" dirty="0" err="1">
                <a:solidFill>
                  <a:schemeClr val="tx1"/>
                </a:solidFill>
                <a:latin typeface="+mn-lt"/>
                <a:ea typeface="+mn-ea"/>
                <a:cs typeface="+mn-cs"/>
              </a:rPr>
              <a:t>Nk</a:t>
            </a:r>
            <a:r>
              <a:rPr lang="fr-FR" sz="1200" kern="1200" dirty="0">
                <a:solidFill>
                  <a:schemeClr val="tx1"/>
                </a:solidFill>
                <a:latin typeface="+mn-lt"/>
                <a:ea typeface="+mn-ea"/>
                <a:cs typeface="+mn-cs"/>
              </a:rPr>
              <a:t> et enfin si les deux temps de chaîne sont inférieur au seuil, avec un coefficient alpha on pondère la valeur du temps de chaîne et du degré entre les deux nœuds pour le choix final.</a:t>
            </a:r>
            <a:br>
              <a:rPr lang="fr-FR" sz="1200" kern="1200" dirty="0">
                <a:solidFill>
                  <a:schemeClr val="tx1"/>
                </a:solidFill>
                <a:latin typeface="+mn-lt"/>
                <a:ea typeface="+mn-ea"/>
                <a:cs typeface="+mn-cs"/>
              </a:rPr>
            </a:br>
            <a:r>
              <a:rPr lang="fr-FR" sz="1200" kern="1200" dirty="0">
                <a:solidFill>
                  <a:schemeClr val="tx1"/>
                </a:solidFill>
                <a:latin typeface="+mn-lt"/>
                <a:ea typeface="+mn-ea"/>
                <a:cs typeface="+mn-cs"/>
              </a:rPr>
              <a:t>Concernant la construction en aval, le nœud branche se rattache au nœud qui l’a élu.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28</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Concernant le maintient de la chaîne de nœud branche le nœud contrôle à chaque réception d’un HELLO la date de dernière réception du nœud branche choisi en avant et en arrière et lorsqu’il reçoit le HELLO d’un nœud branche qu’il a élu, il vérifie son type, sa direction, sa position et s’il l’a également élu. Si l’une de ces conditions n’est pas respectée le nœud supprime son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 choix du nœud branche arrière CBL implémente une recherche proactive d’un nouveau nœud branche si le temps de connexion est inférieur au seuil L3 fois hello intervalle.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29</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Je vais maintenant vous montrer la vidéo de la construction de la structure CBL sous Matlab avec une section courante d’autoroute à 2 fois 3 voies</a:t>
            </a:r>
            <a:r>
              <a:rPr lang="fr-FR" sz="1200" kern="1200" baseline="0">
                <a:solidFill>
                  <a:schemeClr val="tx1"/>
                </a:solidFill>
                <a:latin typeface="+mn-lt"/>
                <a:ea typeface="+mn-ea"/>
                <a:cs typeface="+mn-cs"/>
              </a:rPr>
              <a:t> de 5 km de long. Une distorsion d’echelle a été réalisé en ordonnée pour mieux visulaiséer les neouds.</a:t>
            </a:r>
          </a:p>
          <a:p>
            <a:r>
              <a:rPr lang="fr-FR" sz="1200" kern="1200" baseline="0">
                <a:solidFill>
                  <a:schemeClr val="tx1"/>
                </a:solidFill>
                <a:latin typeface="+mn-lt"/>
                <a:ea typeface="+mn-ea"/>
                <a:cs typeface="+mn-cs"/>
              </a:rPr>
              <a:t>La simulation dure au total 500 secondes elle va être lancé en accélérer. Vous allez voir au départ les nœuds feuille représenté par des carrées en vert qui vont arriver dans les deux sens de cirulation et qui vont élire un premier nœud branche.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Le nœud branche est élu par les nœuds feuille et il ne va commencer la création de la chaine que lrosqu’il aura connaissance d’un nœud voisin à deux sauts qui se situe donc au dela de sa zone de portée. Dans ce cas là il va élire un nœud branche en arrière pour commencer le processus de création de la chaine.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Ce processus se reproduit ce qui permet de créer la chaine.</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Comme nous pouvons le voir les deux chaines n’interrragisse pas entre elles puisque les nœuds sont dans des directions de circulation différentes. Uniquement lorsqu’un nœud rentre dans le réseau il peut élire un nœud branche dans une autre direction si c’est le premier nœud qu’il détecte mais très rapidement dès qu’il va détecter un nœud branche dans sa direction de circulation il va modifier son choix</a:t>
            </a:r>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30</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Confusion</a:t>
            </a:r>
          </a:p>
          <a:p>
            <a:r>
              <a:rPr lang="fr-FR" sz="1200" b="1" kern="1200">
                <a:solidFill>
                  <a:schemeClr val="tx1"/>
                </a:solidFill>
                <a:latin typeface="+mn-lt"/>
                <a:ea typeface="+mn-ea"/>
                <a:cs typeface="+mn-cs"/>
              </a:rPr>
              <a:t>Ecall</a:t>
            </a:r>
            <a:r>
              <a:rPr lang="fr-FR" sz="1200" b="1" kern="1200" baseline="0">
                <a:solidFill>
                  <a:schemeClr val="tx1"/>
                </a:solidFill>
                <a:latin typeface="+mn-lt"/>
                <a:ea typeface="+mn-ea"/>
                <a:cs typeface="+mn-cs"/>
              </a:rPr>
              <a:t> : </a:t>
            </a:r>
            <a:r>
              <a:rPr lang="fr-FR" sz="1200" b="1" kern="1200">
                <a:solidFill>
                  <a:schemeClr val="tx1"/>
                </a:solidFill>
                <a:latin typeface="+mn-lt"/>
                <a:ea typeface="+mn-ea"/>
                <a:cs typeface="+mn-cs"/>
              </a:rPr>
              <a:t>31 mars 2018</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voulais revenir sur deux notions dont les médias font parfois la </a:t>
            </a:r>
            <a:r>
              <a:rPr lang="fr-FR" sz="1200" b="1" kern="1200">
                <a:solidFill>
                  <a:schemeClr val="tx1"/>
                </a:solidFill>
                <a:latin typeface="+mn-lt"/>
                <a:ea typeface="+mn-ea"/>
                <a:cs typeface="+mn-cs"/>
              </a:rPr>
              <a:t>confusion</a:t>
            </a:r>
            <a:r>
              <a:rPr lang="fr-FR" sz="1200" kern="1200">
                <a:solidFill>
                  <a:schemeClr val="tx1"/>
                </a:solidFill>
                <a:latin typeface="+mn-lt"/>
                <a:ea typeface="+mn-ea"/>
                <a:cs typeface="+mn-cs"/>
              </a:rPr>
              <a:t> à savoir l’automatisation des véhicules et la connectivité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L’automatisation des véhicules qui est présentée sur l’axe des abscisses est classifiée d’un niveau 0 où le véhicule est manuel au niveau 5 où le véhicule est entièrement automatisé.</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passant par des niveaux intermédiaires par exemple le niveau 3 qui est actuellement déployé sur les véhicules haut de gamme où le véhicule est autonome pour des situations particulières </a:t>
            </a:r>
          </a:p>
          <a:p>
            <a:r>
              <a:rPr lang="fr-FR" sz="1200" kern="1200">
                <a:solidFill>
                  <a:schemeClr val="tx1"/>
                </a:solidFill>
                <a:latin typeface="+mn-lt"/>
                <a:ea typeface="+mn-ea"/>
                <a:cs typeface="+mn-cs"/>
              </a:rPr>
              <a:t>Cependant on parle toujours de véhicule autonome où toute l’intelligence réside dans l’ordinateur de bord du véhicule qui agit en fonction des propres capteurs du véhicule.</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Mais en s’intéressant à la connectivité des véhicules que l’on va définir d’un niveau 0 où le véhicule est isolé sans communication en passant par le niveau 1 qui concerne le service d’appel d’urgence eCall déployé depuis le </a:t>
            </a:r>
            <a:r>
              <a:rPr lang="fr-FR" sz="1200" b="1" kern="1200">
                <a:solidFill>
                  <a:schemeClr val="tx1"/>
                </a:solidFill>
                <a:latin typeface="+mn-lt"/>
                <a:ea typeface="+mn-ea"/>
                <a:cs typeface="+mn-cs"/>
              </a:rPr>
              <a:t>31 mars 2018</a:t>
            </a:r>
            <a:r>
              <a:rPr lang="fr-FR" sz="1200" kern="1200">
                <a:solidFill>
                  <a:schemeClr val="tx1"/>
                </a:solidFill>
                <a:latin typeface="+mn-lt"/>
                <a:ea typeface="+mn-ea"/>
                <a:cs typeface="+mn-cs"/>
              </a:rPr>
              <a:t>, puis le niveau 2 où le véhicule peut recevoir des messages et donc agir en conséquence on parle alors de véhicule connecté. Puis le niveau 3 où le véhicule communiquer avec son voisinage proche permettant la coordination des véhicule pour arriver au niveau 4 à un réseau véhiculaire complet et on parle de véhicules coopératifs.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31</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Valeur utilisé dans le simulateur de communication avec l’implémentation dans OPNET </a:t>
            </a:r>
          </a:p>
          <a:p>
            <a:r>
              <a:rPr lang="fr-FR" sz="1200" kern="1200">
                <a:solidFill>
                  <a:schemeClr val="tx1"/>
                </a:solidFill>
                <a:latin typeface="+mn-lt"/>
                <a:ea typeface="+mn-ea"/>
                <a:cs typeface="+mn-cs"/>
              </a:rPr>
              <a:t>Présenter les résultats pour ce scéanrio particulier.</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l’analyse structurelle de CBL, soit un nœud mobile. On va modéliser ce nœud avec le modèle standard OSI qui décrit les fonctionnalités nécessaires à la communication et l'organisation de ces fonctions en différentes couches. La première couche, la couche la plus basse est la couche physique auquel on associe le modèle de propagation. Dans notre analyse on va utiliser un modèle en espace libre avec une puissance de transmission et un seuil de réception donnant une portée maximale de communication de 500m</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ajoute la couche liaison de donnée.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technologique utilisé 802.11p normalise le fonctionnement de ces deux couches. Dans nos simulations on choisi une bande passante de 12Mbits/s</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rajoute la couche réseau qui contient notre structuration de réseau CBL et enfin le modèle de mobilité des véhicule qui est composé de réseaux fictifs très simple avec différentes densités et simuler avec SUMO. Plusieurs scénarios ont été réalisés dans le cadre du travail de thèse, mais dans cette présentation, je ne vais présenter que le cas du scénario S5 qui se compose d’une section courante d’autoroute de 5km de long avec une densité moyenne de véhicules.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simulations ont été réalisé avec deux simulateurs le premier est Matlab avec lequel on a simplifié les simulations puisque l’on n’a pas considéré les couches physique et liaison de donné. Dans un second temps des simulations sous OPNET ont été réalisé prenant en compte les trois couches. OPNET est un simulateur de réseau qui possède déjà des nœuds avec la technologie 802.11p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36</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kern="1200">
                <a:solidFill>
                  <a:schemeClr val="tx1"/>
                </a:solidFill>
                <a:latin typeface="+mn-lt"/>
                <a:ea typeface="+mn-ea"/>
                <a:cs typeface="+mn-cs"/>
              </a:rPr>
              <a:t>Voici les résultats des simulations sous Matlab</a:t>
            </a:r>
            <a:r>
              <a:rPr lang="fr-FR" sz="1200" kern="1200" baseline="0">
                <a:solidFill>
                  <a:schemeClr val="tx1"/>
                </a:solidFill>
                <a:latin typeface="+mn-lt"/>
                <a:ea typeface="+mn-ea"/>
                <a:cs typeface="+mn-cs"/>
              </a:rPr>
              <a:t> comparer avec OLSR</a:t>
            </a:r>
          </a:p>
          <a:p>
            <a:r>
              <a:rPr lang="fr-FR" sz="1200" kern="1200" baseline="0">
                <a:solidFill>
                  <a:schemeClr val="tx1"/>
                </a:solidFill>
                <a:latin typeface="+mn-lt"/>
                <a:ea typeface="+mn-ea"/>
                <a:cs typeface="+mn-cs"/>
              </a:rPr>
              <a:t>Donner les résultats de CBL comparativement à un protocole classique de la litérature OLSR qui se comporte bien dans le contexte véhiculaire</a:t>
            </a:r>
          </a:p>
          <a:p>
            <a:r>
              <a:rPr lang="fr-FR" sz="1200" kern="1200" baseline="0">
                <a:solidFill>
                  <a:schemeClr val="tx1"/>
                </a:solidFill>
                <a:latin typeface="+mn-lt"/>
                <a:ea typeface="+mn-ea"/>
                <a:cs typeface="+mn-cs"/>
              </a:rPr>
              <a:t>MPR concçu pour des espaces ouvert et ne tire pas profit des contraintes véhciulaire notament contrainte spatiale de la route.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Commençons par la distribution des nœuds avec CBL comparativement à OLSR.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courbe noire présente le nombre de nœuds total du réseau donc après une période où le réseau se charge en véhicule, le nombre total de véhicules sur le réseau arrivent à 200 nœuds environ.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CBL il y a 21% de nœuds branche qui ont pour fonction de relayer les messages et 79% de nœuds feuille et pour OLSR 93.5% des nœuds sont MPR ainsi CBL permet de faire diminuer drastiquement le nombre de nœuds ayant pour fonction de relayer els message.</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 autre métrique d’évaluation structurelle concerne la durée pendant laquelle un nœud reste branche. Cette métrique évolue la stabilité de la structure. Sur cette courbe vous voyez la valeur moyenne au cours du temps en rouge, la médiane avec les petits ronds bleu, le premier et dernier quantile ici au niveau de la fin barres bleues épaisse et le premier et dernier décile au niveau des barre bleu fini et enfin les valeurs maximales et minimales en pointillé noir.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résultats pour CBL sont les suivants et pour OLSR on compare avec le temps d’un lien nœud avec l’élection d’un MPR. Si l’on compare les valeurs moyennes, on remarque l’apport de stabilité de la structure CBL avec des durées de 36 secondes alors qu’elle ne sont que de 8 secondes pour OLSR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une métrique structurelle très importante concerne le nombre de nœuds relais impliqués dans une transmission en mode broadcast. On remarque que pour CBL si un nœud veut envoyer un message à tout le réseau cela nécessite 42 nœuds relais en moyenne alors que pour CBL, ce sont 175 nœuds relais. Ainsi cela montre bien l’optimisation de la structure CBL.</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Clobalement qusiment</a:t>
            </a:r>
            <a:r>
              <a:rPr lang="fr-FR" sz="1200" kern="1200" baseline="0">
                <a:solidFill>
                  <a:schemeClr val="tx1"/>
                </a:solidFill>
                <a:latin typeface="+mn-lt"/>
                <a:ea typeface="+mn-ea"/>
                <a:cs typeface="+mn-cs"/>
              </a:rPr>
              <a:t> presqque tous els nœuds sont MPR résultats courant de la litérature</a:t>
            </a:r>
            <a:br>
              <a:rPr lang="fr-FR" sz="1200" kern="1200">
                <a:solidFill>
                  <a:schemeClr val="tx1"/>
                </a:solidFill>
                <a:latin typeface="+mn-lt"/>
                <a:ea typeface="+mn-ea"/>
                <a:cs typeface="+mn-cs"/>
              </a:rPr>
            </a:br>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37</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maintenant à l’analyse avec OPNET.</a:t>
            </a:r>
            <a:br>
              <a:rPr lang="fr-FR" sz="1200" kern="1200">
                <a:solidFill>
                  <a:schemeClr val="tx1"/>
                </a:solidFill>
                <a:latin typeface="+mn-lt"/>
                <a:ea typeface="+mn-ea"/>
                <a:cs typeface="+mn-cs"/>
              </a:rPr>
            </a:br>
            <a:r>
              <a:rPr lang="fr-FR" sz="1200" kern="1200">
                <a:solidFill>
                  <a:schemeClr val="tx1"/>
                </a:solidFill>
                <a:latin typeface="+mn-lt"/>
                <a:ea typeface="+mn-ea"/>
                <a:cs typeface="+mn-cs"/>
              </a:rPr>
              <a:t>Cette étude a été réalisée avec deux cas. Le cas B reprend les valeurs par défaut du protocole OLSR et nous avons défini un autre cas pour prendre en compte la dynamique du réseau véhiculaire en envoyant les messages deux fois plus souvent.</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traçant le total de messages envoyés, on remarque l’optimisation de CBL car il y a moins de nœud qui relaient les messages par rapport à OLSR et donc on diminue la charge de routage au profit des messages applicatifs. Et bien sur dans le cas A la charge de routage est plus élevé que dans le cas B puisque la fréquence d’envoi est double.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particulier si l’on s’intéresse au message HELLO on remarque peut de différence entre OLSR et CBL pour le cas A et pour le cas B. La seule différence vient de l’entête des messages HELLO dans lequel on a ajouté 32 bits supplémentaire pour le fonctionnement de la structure CBL.</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les messages TC on voit l’optimisation de CBL qui limite entre 3 et 17 fois la charge de routage de ces messages.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38</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41</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à l’analyse système et en particulier du cas de la perception élargie</a:t>
            </a:r>
            <a:br>
              <a:rPr lang="fr-FR" sz="1200" kern="1200">
                <a:solidFill>
                  <a:schemeClr val="tx1"/>
                </a:solidFill>
                <a:latin typeface="+mn-lt"/>
                <a:ea typeface="+mn-ea"/>
                <a:cs typeface="+mn-cs"/>
              </a:rPr>
            </a:br>
            <a:r>
              <a:rPr lang="fr-FR" sz="1200" kern="1200">
                <a:solidFill>
                  <a:schemeClr val="tx1"/>
                </a:solidFill>
                <a:latin typeface="+mn-lt"/>
                <a:ea typeface="+mn-ea"/>
                <a:cs typeface="+mn-cs"/>
              </a:rPr>
              <a:t>Reprenons le schéma du nœud mobile et des différentes couches du modèle OSI.</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 vu que CBL est uniquement une organisation structurelle du réseau il est donc nécessaire d’ajouter un protocole de routage si l’on souhaite envoyer des données applicatives.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mes travaux de thèse j’ai choisi OLSR comme protocole de routage qui est proactif et qui se prête bien à cette implémentation. On va donc définir le protocole CBL-OLSR. En pratique cette implémentation est assez simple puisque les nœuds MPR sont les nœuds branche, les paquets de routage sont identique sauf pour les messages HELLO dans lesquels on ajoute 32 bits supplémentaire pour la position, la vitesse et le type du nœud.</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modifie également le link type contenu dans l’entête des messages HELLO pour coder les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on ajoute à la modélisation les autres couches du modèle OSI à savoir la couche transport et application auxquels on va ajouter la modélisation de l’application de perception élargie que je vais détailler dans la prochaine slide</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va également modifier le modèle de mobilité pour le rendre plus réaliste puisque l’analyse structurelle n’avait pas été réalisée uniquement sur des réseaux fictifs. </a:t>
            </a:r>
            <a:br>
              <a:rPr lang="fr-FR" sz="1200" kern="1200">
                <a:solidFill>
                  <a:schemeClr val="tx1"/>
                </a:solidFill>
                <a:latin typeface="+mn-lt"/>
                <a:ea typeface="+mn-ea"/>
                <a:cs typeface="+mn-cs"/>
              </a:rPr>
            </a:br>
            <a:r>
              <a:rPr lang="fr-FR" sz="1200" kern="1200">
                <a:solidFill>
                  <a:schemeClr val="tx1"/>
                </a:solidFill>
                <a:latin typeface="+mn-lt"/>
                <a:ea typeface="+mn-ea"/>
                <a:cs typeface="+mn-cs"/>
              </a:rPr>
              <a:t>Ici nous allons utiliser une section de l’autoroute A27 qui relie Lille à la Belgique et on va utiliser des données réelles de trafic issu de capteur de boucles électromagnétiques. L’idée étant de prévoir le pire cas, nous allons utiliser les valeurs de l’heure de pointe du matin où l’on a le plus de véhicule pour cette simulation.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42</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L’application de perception élargie consiste pour chaque véhicule à construire une carte locale dynamique de son environnement en fonction des informations reçues des véhicules voisins.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termes de besoins applicatifs, j’ai modélisé la perception élargie à partir des données issues de cette étude qui distingue et les objets statiques de l’environnement caractérisés par 18 octets, des objets dynamiques caractérisé par 24 octets.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vient l’adaptation de l’application à la méthode d’organisation CBL où l’on définit l’envoi par les nœuds feuilles de leur carte locale à leur nœud branche associé et les nœuds branche fusionnent les informations des nœuds feuilles et les retransmettent aux nœuds feuille et au nœud branche de la chaîne ce qui permet à chaque véhicule de construire une carte locale élargie.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43</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Ces évaluation permette de déterminer le taux d’erreur et</a:t>
            </a:r>
            <a:r>
              <a:rPr lang="fr-FR" sz="1200" kern="1200" baseline="0">
                <a:solidFill>
                  <a:schemeClr val="tx1"/>
                </a:solidFill>
                <a:latin typeface="+mn-lt"/>
                <a:ea typeface="+mn-ea"/>
                <a:cs typeface="+mn-cs"/>
              </a:rPr>
              <a:t> le déalai de bout en bout en utilisant l’application de perception élargie en fonction de la valeur de l’interval d’envoi.</a:t>
            </a:r>
          </a:p>
          <a:p>
            <a:r>
              <a:rPr lang="fr-FR" sz="1200" kern="1200" baseline="0">
                <a:solidFill>
                  <a:schemeClr val="tx1"/>
                </a:solidFill>
                <a:latin typeface="+mn-lt"/>
                <a:ea typeface="+mn-ea"/>
                <a:cs typeface="+mn-cs"/>
              </a:rPr>
              <a:t>Ainsi si on fixe un interval d’envoi on peut connaitre les performances de CBL-OLSR au niveau du délai et si on fixe une valeur de délai maximale de délai autorisé par l’application on peut connaitre l’interval d’envoi à choisir.</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Ainsi on observe une synchronisation parfaite dans le cas où l’interval d’envoi et le délai de bout en bout sont égaux</a:t>
            </a:r>
            <a:r>
              <a:rPr lang="fr-FR" sz="1200" kern="1200" baseline="0">
                <a:solidFill>
                  <a:schemeClr val="tx1"/>
                </a:solidFill>
                <a:latin typeface="+mn-lt"/>
                <a:ea typeface="+mn-ea"/>
                <a:cs typeface="+mn-cs"/>
              </a:rPr>
              <a:t> à 175ms. </a:t>
            </a:r>
          </a:p>
          <a:p>
            <a:r>
              <a:rPr lang="fr-FR" sz="1200" kern="1200" baseline="0">
                <a:solidFill>
                  <a:schemeClr val="tx1"/>
                </a:solidFill>
                <a:latin typeface="+mn-lt"/>
                <a:ea typeface="+mn-ea"/>
                <a:cs typeface="+mn-cs"/>
              </a:rPr>
              <a:t>C’est-à-dire que le paquet est reçu au niveau de la couche IP du nœud destinaitre au moment où le suivant vient d’être généré par le nœud source </a:t>
            </a:r>
          </a:p>
          <a:p>
            <a:r>
              <a:rPr lang="fr-FR" sz="1200" kern="1200" baseline="0">
                <a:solidFill>
                  <a:schemeClr val="tx1"/>
                </a:solidFill>
                <a:latin typeface="+mn-lt"/>
                <a:ea typeface="+mn-ea"/>
                <a:cs typeface="+mn-cs"/>
              </a:rPr>
              <a:t>Pour cette valeur le taux de paquet reçu est égal à 90%</a:t>
            </a:r>
          </a:p>
          <a:p>
            <a:endParaRPr lang="fr-FR" sz="1200" kern="1200" baseline="0">
              <a:solidFill>
                <a:schemeClr val="tx1"/>
              </a:solidFill>
              <a:latin typeface="+mn-lt"/>
              <a:ea typeface="+mn-ea"/>
              <a:cs typeface="+mn-cs"/>
            </a:endParaRPr>
          </a:p>
          <a:p>
            <a:r>
              <a:rPr lang="fr-FR" sz="1200" kern="1200">
                <a:solidFill>
                  <a:schemeClr val="tx1"/>
                </a:solidFill>
                <a:latin typeface="+mn-lt"/>
                <a:ea typeface="+mn-ea"/>
                <a:cs typeface="+mn-cs"/>
              </a:rPr>
              <a:t>Ces résultats sont relativement bon cependant pour</a:t>
            </a:r>
            <a:r>
              <a:rPr lang="fr-FR" sz="1200" kern="1200" baseline="0">
                <a:solidFill>
                  <a:schemeClr val="tx1"/>
                </a:solidFill>
                <a:latin typeface="+mn-lt"/>
                <a:ea typeface="+mn-ea"/>
                <a:cs typeface="+mn-cs"/>
              </a:rPr>
              <a:t> des application temps réel ou quasi temps réel les délai au niveau de la couche IP sont assez important. En particulier pour des application de contrôle commande le besoin de rafraichissement des donnée pourrait être inférieur à 5 ms. Dans ce cas là plusieurs options sont possible soit il faudrait améliorer la technologie 802.11p qui introduit un délai d’accès au médium ou bien changer de technologie. Il est également possible que les applicationcourt circuite la couche protocolaire TCP/UDP et IP dans ce cas en regarcant les délai au niveau de la couche WLAN on observe des délai inférieur à la ms.</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Couche IP délai car rassemble toutes les trames pour reformer les paquets</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44</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a:t>Concernant l’égo localisation </a:t>
            </a:r>
          </a:p>
          <a:p>
            <a:r>
              <a:rPr lang="fr-FR"/>
              <a:t>Il faut savoir que la localisation est nessaire</a:t>
            </a:r>
            <a:r>
              <a:rPr lang="fr-FR" baseline="0"/>
              <a:t> poru un grand nombre d’applications des système de transport inteligent, cependant la précision du système GPS n’est pas suffisante. Le système GPS utilise au minimum quatre mesures de peudo-distance pour fonctionner. Une pseudo distance est une mesure de distance entre le boitier GPS et un statelite qui est entachée d’erreur commune à une zone géographique et d’erreurs spécifique au récepteur GPS. </a:t>
            </a:r>
          </a:p>
          <a:p>
            <a:r>
              <a:rPr lang="fr-FR" baseline="0"/>
              <a:t>Pour améliorer le positionnement en utilisant les véhicule voisins  comme satellite virtuel,  une application d’égo-localisation a été proposé par M. Moshen ROHANI qui se compose de lapplciation CMM et DDGPS</a:t>
            </a:r>
          </a:p>
          <a:p>
            <a:r>
              <a:rPr lang="fr-FR" baseline="0"/>
              <a:t>Le principe est illustré ici pour le véhciule blanc dont la position réelle est le point vert et la position donnée par le GPS est le point rouge avec l’ellipse concernant à l’incertitude de la mesure. Le véhicule blanc commence par appliquer les contraintes du réseau routier pour réduire l’incertidude de sa position à la zone hachuré en blanc. Cette étape correspond au fonctionnement de toutes application GPS type Waze par exemple</a:t>
            </a:r>
          </a:p>
          <a:p>
            <a:r>
              <a:rPr lang="fr-FR" baseline="0"/>
              <a:t>Ensuite l’interet de l’égo-localisation correspond à l’excécution de l’application CMM où chaque véhicule voisin calcule les pseudoditance associé à chaque satelite visible puis diffsue ces informations. Le véhicule blanc va alors recevoir cette information du véhciule bleu voisin. Il va alors appliqué les contraintes du réseaux routier du véhicule belu sur lui-meme ce qui eprmet de réduite la zone d’incertitude et dans une troisième étape il fait la même chose avec les informations du véhciule noir. </a:t>
            </a:r>
          </a:p>
          <a:p>
            <a:r>
              <a:rPr lang="fr-FR" baseline="0"/>
              <a:t>Ainsi le véhciule blanc a améliorer nettement sa position il va alors utiliser l’application DDGPS pour envoyer cette correction de positionnement à ces voisins qui pourriont à leur tour améliorer leur protpre localisation. Si un véhicule reçoit plusiuers données de l’application DDGPS il va pouvoir les fusionner si elles sont indépendante</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45</a:t>
            </a:fld>
            <a:endParaRPr lang="fr-FR"/>
          </a:p>
        </p:txBody>
      </p:sp>
    </p:spTree>
    <p:extLst>
      <p:ext uri="{BB962C8B-B14F-4D97-AF65-F5344CB8AC3E}">
        <p14:creationId xmlns:p14="http://schemas.microsoft.com/office/powerpoint/2010/main" val="286375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Le travail de thèse a alors consister à adapter l’application d’égo-localisation à</a:t>
            </a:r>
            <a:r>
              <a:rPr lang="fr-FR" baseline="0"/>
              <a:t> l’organisation du réseau CBL qui définit des grouope disjoint et indépendant ce qui va permttre au nœud recevant des données de l’application DDGPS de les fusionner.</a:t>
            </a:r>
          </a:p>
          <a:p>
            <a:r>
              <a:rPr lang="fr-FR" baseline="0"/>
              <a:t>L’adaptation que je propose est la suivante </a:t>
            </a:r>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a:p>
            <a:r>
              <a:rPr lang="fr-FR"/>
              <a:t>Les paquets CMM</a:t>
            </a:r>
            <a:r>
              <a:rPr lang="fr-FR" baseline="0"/>
              <a:t> contient alors l’identifiant du satelite visible et la valeur de pseudo distance associé. Les paquets DDGPS ocntienennt aussi l’identifiant du satelite, la correction d’erreur et la variatince de la correction necessaire à l’application DDGPS. </a:t>
            </a:r>
          </a:p>
          <a:p>
            <a:r>
              <a:rPr lang="fr-FR" baseline="0"/>
              <a:t>Voici une mise en situation avec six véhicules dont les nœuds N3, N5 et N6 sont branches. </a:t>
            </a:r>
          </a:p>
          <a:p>
            <a:r>
              <a:rPr lang="fr-FR" baseline="0"/>
              <a:t>Au début les nœuds feuilles N1 N2 et N4 envoi des paquets CMM au nœud N3 auquel ils sont ratatché. CE nœud execute l’application CMM pour améliorer son propre positionnement ensuite avec l’application DDGPS il calcule la correction d’erreur pour chaque satelite visible et la rediffsue à ces nœuds feuilles qui appliqueront cette correction et aussi à son nœud branche en avant qui executera l’application CMM et recalculera les correction d’erreur par rapport à sa positoon et les enverra à son nœud branche avant et eainsi de suite. </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46</a:t>
            </a:fld>
            <a:endParaRPr lang="fr-FR"/>
          </a:p>
        </p:txBody>
      </p:sp>
    </p:spTree>
    <p:extLst>
      <p:ext uri="{BB962C8B-B14F-4D97-AF65-F5344CB8AC3E}">
        <p14:creationId xmlns:p14="http://schemas.microsoft.com/office/powerpoint/2010/main" val="1005119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Mais alors que peut-on attendre des applications des véhicules communicants ?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Toutes ces applications s’intègrent dans un champ plus large appelé STI pour système de transport intelligent et se sous-divise en trois catégories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confort, les applications d’optimisation du trafic routier et enfin les applications de sécurité avec la perception élargie qui permet à un véhicule d’utiliser les informations des capteurs des autres véhicules comme illustré ici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mon travail de thèse je me suis intéressé en particulier aux applications de sécurité qui présentent un challenge plus important en termes de besoin applicatifs avec des débits importants un délai d’envoi faible et une portée de communication potentiellement importante.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sécurité peuvent être sous-divisées en trois catégories en fonction de leur ordonnancement temporelle avant un probable accident. Dans mon cas, ce sont les applications de sécurité actives qui m’ont intéressé par rapport à leurs besoins applicatifs plus importants.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Au niveau des résultats de simulations sous OPNET</a:t>
            </a:r>
            <a:r>
              <a:rPr lang="fr-FR" baseline="0"/>
              <a:t> je me suis interessé au délai de réception en focntion de l’interval d’envoi des emssages CMM et DDGPS allant de 50 à 500 ms soit une fréquence d’envoi de 2 à 20 Hz. </a:t>
            </a:r>
          </a:p>
          <a:p>
            <a:r>
              <a:rPr lang="fr-FR" baseline="0"/>
              <a:t>Dans le cas de l’autoroute A27 les délais sont toujours inférieurs à 400ms et </a:t>
            </a:r>
            <a:r>
              <a:rPr lang="fr-FR"/>
              <a:t>en moyenne infé125 ms soit une fréquencerieur à 300ms. En traçant la droite identité on remarque que 125 ms soit une fréquence de 8 Hz donne</a:t>
            </a:r>
            <a:r>
              <a:rPr lang="fr-FR" baseline="0"/>
              <a:t> des délai de réception de 125ms soit juste avant qu’un nouveau paquet soit envoyé.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a:t>Cocnernant le taux de paquets reçu </a:t>
            </a:r>
            <a:r>
              <a:rPr kumimoji="0" lang="fr-FR" sz="1200" b="0" i="0" u="none" strike="noStrike" kern="1200" cap="none" spc="0" normalizeH="0" baseline="0" noProof="0">
                <a:ln>
                  <a:noFill/>
                </a:ln>
                <a:solidFill>
                  <a:schemeClr val="tx1"/>
                </a:solidFill>
                <a:effectLst/>
                <a:uLnTx/>
                <a:uFillTx/>
                <a:latin typeface="+mn-lt"/>
                <a:ea typeface="+mn-ea"/>
                <a:cs typeface="+mn-cs"/>
              </a:rPr>
              <a:t>, il est toujours supérieur à 92% et en moyenne supérieur à 93% lorsque l’interval d’envoi est supérieur à 150 ms </a:t>
            </a: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47</a:t>
            </a:fld>
            <a:endParaRPr lang="fr-FR"/>
          </a:p>
        </p:txBody>
      </p:sp>
    </p:spTree>
    <p:extLst>
      <p:ext uri="{BB962C8B-B14F-4D97-AF65-F5344CB8AC3E}">
        <p14:creationId xmlns:p14="http://schemas.microsoft.com/office/powerpoint/2010/main" val="347969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Passons maintenant</a:t>
            </a:r>
            <a:r>
              <a:rPr lang="fr-FR" baseline="0"/>
              <a:t> à la conclusion</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48</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En conclusion dans la première partie, je vous ai présenté l’état de l’art des protocoles de routage dans les réseaux mobile avec les différentes phases. Dans la deuxième partie, je vous ai présenté la structure du réseau CBL qui permet d’offrir des services applicatifs aussi bien au voisinage que pour des messages d’alerte en amont ou en aval du trafic.</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troisième partie de cette présentation à consisté à l’analyse structurelle de CBL aussi bien sous Matlab qu'avec OPNET. Les résultats ont montré la stabilité de la structure CBL et également la diminution du trafic de routage généré par CBL vis-à-vis d’OLSR. Enfin dans la dernière partie j’ai développé un exemple d’application pour les réseaux véhiculaires à savoir la perception élargie et j’ai présenté les résultats obtenus avec des données réelles de trafic sur l’autoroute A27.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49</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50</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51</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B59706-FA25-4E68-859F-6D5C811611C0}" type="slidenum">
              <a:rPr lang="fr-FR" smtClean="0"/>
              <a:pPr/>
              <a:t>55</a:t>
            </a:fld>
            <a:endParaRPr lang="fr-FR"/>
          </a:p>
        </p:txBody>
      </p:sp>
    </p:spTree>
    <p:extLst>
      <p:ext uri="{BB962C8B-B14F-4D97-AF65-F5344CB8AC3E}">
        <p14:creationId xmlns:p14="http://schemas.microsoft.com/office/powerpoint/2010/main" val="1621415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B59706-FA25-4E68-859F-6D5C811611C0}" type="slidenum">
              <a:rPr lang="fr-FR" smtClean="0"/>
              <a:pPr/>
              <a:t>56</a:t>
            </a:fld>
            <a:endParaRPr lang="fr-FR"/>
          </a:p>
        </p:txBody>
      </p:sp>
    </p:spTree>
    <p:extLst>
      <p:ext uri="{BB962C8B-B14F-4D97-AF65-F5344CB8AC3E}">
        <p14:creationId xmlns:p14="http://schemas.microsoft.com/office/powerpoint/2010/main" val="1998002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B59706-FA25-4E68-859F-6D5C811611C0}" type="slidenum">
              <a:rPr lang="fr-FR" smtClean="0"/>
              <a:pPr/>
              <a:t>57</a:t>
            </a:fld>
            <a:endParaRPr lang="fr-FR"/>
          </a:p>
        </p:txBody>
      </p:sp>
    </p:spTree>
    <p:extLst>
      <p:ext uri="{BB962C8B-B14F-4D97-AF65-F5344CB8AC3E}">
        <p14:creationId xmlns:p14="http://schemas.microsoft.com/office/powerpoint/2010/main" val="3511226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63</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64</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aux contraintes des réseaux véhiculaires.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catégorie de contraintes correspond aux phénomènes physiques qui impacte les communications à savoir l’atténuation de la puissance de transmission dans l’air des ondes électromagnétique ce qui implique une portée maximale de communication pour un véhicule entre 500 m et 1 km </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au niveau des contraintes du contexte routier, on retrouve le réseau routier en tant que tel mais également les vitesses potentiellement élevées des véhicules, leurs directions qui peuvent être sécantes ou opposée qui engendre des temps de connexion très faible. Par exemple sur autoroute à 130km/h en sens opposé, le temps de communication possible entre deux véhicules est de l’ordre de 15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on a également une mobilité et une densité très variable au cours du temps et de l’espace.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Enfin le dernier point correspond au passage à l’échelle. Le système proposé devra fonctionner pour un nombre conséquent de véhicule puisque par exemple le parc automobile français compte 39 millions de véhicules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a:t>
            </a:fld>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70</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Architecture V2V sans infrastructure</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Mais alors pourquoi parler de routage dans les réseaux véhiculaires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Un protocole de routage c’est finalement une routine qui est exécutée pour l’envoi de messages d’un véhicule source à un véhicule dentinaire. Cependant comme nous l’avons vu les deux véhicules ne sont pas toujours à portée de communication et ainsi il est nécessaire de trouver un ensemble de véhicules intermédiaire permettant le relayage des messages de sauts en sauts vers le destinataire final. Un protocole de routage se décompose en plusieurs phases que je détaillerai dans la prochaine partie de la présentation.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Concernant le plan de cette présentation, après la partie introductive que je viens de terminer, nous allons voir un rapide état de l’art des protocoles de routage dans les réseaux ad hoc puis nous détaillerons notre proposition d’organisation structurelle nommé CBL ainsi que l’analyse structurelle et l’analyse système avant de conclure.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8</a:t>
            </a:fld>
            <a:endParaRPr lang="fr-FR"/>
          </a:p>
        </p:txBody>
      </p:sp>
    </p:spTree>
    <p:extLst>
      <p:ext uri="{BB962C8B-B14F-4D97-AF65-F5344CB8AC3E}">
        <p14:creationId xmlns:p14="http://schemas.microsoft.com/office/powerpoint/2010/main" val="366383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a:t>La </a:t>
            </a:r>
            <a:r>
              <a:rPr lang="fr-FR" b="1"/>
              <a:t>suite TCP/IP</a:t>
            </a:r>
            <a:r>
              <a:rPr lang="fr-FR"/>
              <a:t> est l'ensemble des </a:t>
            </a:r>
            <a:r>
              <a:rPr lang="fr-FR">
                <a:hlinkClick r:id="rId3" tooltip="Protocoles de communication"/>
              </a:rPr>
              <a:t>protocoles</a:t>
            </a:r>
            <a:r>
              <a:rPr lang="fr-FR"/>
              <a:t> utilisés pour le transfert des données sur Internet. Elle est souvent appelée </a:t>
            </a:r>
            <a:r>
              <a:rPr lang="fr-FR" b="1"/>
              <a:t>TCP/IP</a:t>
            </a:r>
            <a:r>
              <a:rPr lang="fr-FR"/>
              <a:t>, d'après le nom de ses deux premiers protocoles : TCP (</a:t>
            </a:r>
            <a:r>
              <a:rPr lang="fr-FR" i="1">
                <a:hlinkClick r:id="rId4" tooltip="Transmission Control Protocol"/>
              </a:rPr>
              <a:t>Transmission Control Protocol</a:t>
            </a:r>
            <a:r>
              <a:rPr lang="fr-FR"/>
              <a:t>) et IP (</a:t>
            </a:r>
            <a:r>
              <a:rPr lang="fr-FR" i="1">
                <a:hlinkClick r:id="rId5" tooltip="Internet Protocol"/>
              </a:rPr>
              <a:t>Internet Protocol</a:t>
            </a:r>
            <a:r>
              <a:rPr lang="fr-FR"/>
              <a:t>). Ils ont été inventés par </a:t>
            </a:r>
            <a:r>
              <a:rPr lang="fr-FR">
                <a:hlinkClick r:id="rId6" tooltip="Vint Cerf"/>
              </a:rPr>
              <a:t>Vinton G. Cerf</a:t>
            </a:r>
            <a:r>
              <a:rPr lang="fr-FR"/>
              <a:t> et </a:t>
            </a:r>
            <a:r>
              <a:rPr lang="fr-FR">
                <a:hlinkClick r:id="rId7" tooltip="Robert E. Kahn"/>
              </a:rPr>
              <a:t>Bob Kahn</a:t>
            </a:r>
            <a:r>
              <a:rPr lang="fr-FR"/>
              <a:t>. Le document de référence est RFC 1122</a:t>
            </a:r>
            <a:r>
              <a:rPr lang="fr-FR" baseline="30000">
                <a:hlinkClick r:id="rId8"/>
              </a:rPr>
              <a:t>1</a:t>
            </a:r>
            <a:r>
              <a:rPr lang="fr-FR"/>
              <a:t>. </a:t>
            </a:r>
          </a:p>
          <a:p>
            <a:endParaRPr lang="fr-FR"/>
          </a:p>
          <a:p>
            <a:endParaRPr lang="fr-FR"/>
          </a:p>
          <a:p>
            <a:r>
              <a:rPr lang="fr-FR"/>
              <a:t>Les protocoles orientés connexion: Protocoles opérant un contrôle de transmission des données pendant une communication établie entre deux machines. Dans un tel schéma, la machine réceptrice envoie des accusés de réception lors de la communication, ainsi la machine émettrice est garante de la validité des données qu'elle envoie. Les données sont ainsi envoyées sous forme de flot. TCP est un protocole orienté connexion Les protocoles non orientés connexion: Il s'agit d'un mode de communication dans lequel la machine émettrice envoie des données sans prévenir la machine réceptrice, et la machine réceptrice reçoit les données sans envoyer d'avis de réception à la première. Les données sont ainsi envoyées sous forme de blocs (datagrammes). UDP est un protocole non orienté connexion</a:t>
            </a:r>
          </a:p>
          <a:p>
            <a:endParaRPr lang="fr-FR"/>
          </a:p>
          <a:p>
            <a:r>
              <a:rPr lang="fr-FR"/>
              <a:t>UDP est un protocole orienté "</a:t>
            </a:r>
            <a:r>
              <a:rPr lang="fr-FR" i="1"/>
              <a:t>non connexion</a:t>
            </a:r>
            <a:r>
              <a:rPr lang="fr-FR"/>
              <a:t>". Pour faire simple, lorsqu'une machine A envoie des paquets à destination d'une machine B, ce flux est unidirectionnel. En effet, la transmission des données se fait sans prévenir le destinataire (la machine B), et le destinataire reçoit les données sans effectuer d'accusé de réception vers l'émetteur (la machine A). Ceci est dû au fait que l'encapsulation des données envoyées par le protocole UDP ne permet pas de transmettre les informations concernant l'émetteur. De ce fait, le destinataire ne connait pas l'émetteur des données hormis son IP.</a:t>
            </a:r>
          </a:p>
          <a:p>
            <a:endParaRPr lang="fr-FR"/>
          </a:p>
          <a:p>
            <a:r>
              <a:rPr lang="fr-FR"/>
              <a:t>Contrairement à l'UDP, le TCP est orienté "</a:t>
            </a:r>
            <a:r>
              <a:rPr lang="fr-FR" i="1"/>
              <a:t>connexion</a:t>
            </a:r>
            <a:r>
              <a:rPr lang="fr-FR"/>
              <a:t>". Lorsqu'une machine A envoie des données vers une machine B, la machine B est prévenue de l'arrivée des données, et témoigne de la bonne réception de ces données par un accusé de réception. Ici, intervient le contrôle CRC des données. Celui-ci repose sur une équation mathématique, permettant de vérifier l'intégrité des données transmises. Ainsi, si les données reçues sont corrompues, le protocole TCP permet aux destinataires de demander à l'émetteur de renvoyer les données corrompues.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9</a:t>
            </a:fld>
            <a:endParaRPr lang="fr-FR"/>
          </a:p>
        </p:txBody>
      </p:sp>
    </p:spTree>
    <p:extLst>
      <p:ext uri="{BB962C8B-B14F-4D97-AF65-F5344CB8AC3E}">
        <p14:creationId xmlns:p14="http://schemas.microsoft.com/office/powerpoint/2010/main" val="325207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3149600" y="4038600"/>
            <a:ext cx="8636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r>
              <a:rPr lang="fr-FR"/>
              <a:t>17/07/2018</a:t>
            </a:r>
            <a:endParaRPr lang="fr-FR" dirty="0"/>
          </a:p>
        </p:txBody>
      </p:sp>
      <p:sp>
        <p:nvSpPr>
          <p:cNvPr id="17" name="Espace réservé du pied de page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fr-FR" dirty="0"/>
          </a:p>
        </p:txBody>
      </p:sp>
      <p:sp>
        <p:nvSpPr>
          <p:cNvPr id="29" name="Espace réservé du numéro de diapositive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EDAF4A0-3EA4-4347-BC60-8C1EC8A14E6B}"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1"/>
      </p:bgRef>
    </p:bg>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37600" y="609601"/>
            <a:ext cx="27432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609600" y="609600"/>
            <a:ext cx="74168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8737600" y="6248403"/>
            <a:ext cx="2946400" cy="365125"/>
          </a:xfrm>
        </p:spPr>
        <p:txBody>
          <a:bodyPr/>
          <a:lstStyle/>
          <a:p>
            <a:r>
              <a:rPr lang="fr-FR"/>
              <a:t>17/07/2018</a:t>
            </a:r>
          </a:p>
        </p:txBody>
      </p:sp>
      <p:sp>
        <p:nvSpPr>
          <p:cNvPr id="5" name="Espace réservé du pied de page 4"/>
          <p:cNvSpPr>
            <a:spLocks noGrp="1"/>
          </p:cNvSpPr>
          <p:nvPr>
            <p:ph type="ftr" sz="quarter" idx="11"/>
          </p:nvPr>
        </p:nvSpPr>
        <p:spPr>
          <a:xfrm>
            <a:off x="609602" y="6248208"/>
            <a:ext cx="7431311" cy="365125"/>
          </a:xfrm>
        </p:spPr>
        <p:txBody>
          <a:bodyPr/>
          <a:lstStyle/>
          <a:p>
            <a:endParaRPr lang="fr-FR"/>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8075084" y="103716"/>
            <a:ext cx="533400" cy="325968"/>
          </a:xfrm>
        </p:spPr>
        <p:txBody>
          <a:bodyPr/>
          <a:lstStyle/>
          <a:p>
            <a:fld id="{FEDAF4A0-3EA4-4347-BC60-8C1EC8A14E6B}"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08712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8" name="Espace réservé du contenu 7"/>
          <p:cNvSpPr>
            <a:spLocks noGrp="1"/>
          </p:cNvSpPr>
          <p:nvPr>
            <p:ph sz="quarter" idx="1"/>
          </p:nvPr>
        </p:nvSpPr>
        <p:spPr>
          <a:xfrm>
            <a:off x="816864" y="1600200"/>
            <a:ext cx="108712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r>
              <a:rPr lang="fr-FR"/>
              <a:t>17/07/2018</a:t>
            </a:r>
          </a:p>
        </p:txBody>
      </p:sp>
      <p:sp>
        <p:nvSpPr>
          <p:cNvPr id="13" name="Espace réservé du numéro de diapositive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812800"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6459868"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r>
              <a:rPr lang="fr-FR"/>
              <a:t>17/07/2018</a:t>
            </a:r>
          </a:p>
        </p:txBody>
      </p:sp>
      <p:sp>
        <p:nvSpPr>
          <p:cNvPr id="10" name="Espace réservé du numéro de diapositive 9"/>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2" name="Espace réservé du pied de page 11"/>
          <p:cNvSpPr>
            <a:spLocks noGrp="1"/>
          </p:cNvSpPr>
          <p:nvPr>
            <p:ph type="ftr" sz="quarter" idx="17"/>
          </p:nvPr>
        </p:nvSpPr>
        <p:spPr/>
        <p:txBody>
          <a:bodyPr rtlCol="0"/>
          <a:lstStyle/>
          <a:p>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11200" y="273050"/>
            <a:ext cx="108712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812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6400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r>
              <a:rPr lang="fr-FR"/>
              <a:t>17/07/2018</a:t>
            </a:r>
          </a:p>
        </p:txBody>
      </p:sp>
      <p:sp>
        <p:nvSpPr>
          <p:cNvPr id="12" name="Espace réservé du numéro de diapositive 11"/>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4" name="Espace réservé du pied de page 13"/>
          <p:cNvSpPr>
            <a:spLocks noGrp="1"/>
          </p:cNvSpPr>
          <p:nvPr>
            <p:ph type="ftr" sz="quarter" idx="17"/>
          </p:nvPr>
        </p:nvSpPr>
        <p:spPr/>
        <p:txBody>
          <a:bodyPr rtlCol="0"/>
          <a:lstStyle/>
          <a:p>
            <a:endParaRPr lang="fr-FR"/>
          </a:p>
        </p:txBody>
      </p:sp>
      <p:sp>
        <p:nvSpPr>
          <p:cNvPr id="16" name="Espace réservé du texte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r>
              <a:rPr lang="fr-FR"/>
              <a:t>17/07/2018</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17/07/2018</a:t>
            </a: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0" y="6248400"/>
            <a:ext cx="7112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12800" y="273050"/>
            <a:ext cx="107696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r>
              <a:rPr lang="fr-FR"/>
              <a:t>17/07/2018</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3" name="Espace réservé du texte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3149600" y="1752600"/>
            <a:ext cx="85344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3">
        <a:schemeClr val="bg2"/>
      </p:bgRef>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8331200" y="6248401"/>
            <a:ext cx="3556000" cy="365125"/>
          </a:xfrm>
        </p:spPr>
        <p:txBody>
          <a:bodyPr rtlCol="0"/>
          <a:lstStyle/>
          <a:p>
            <a:r>
              <a:rPr lang="fr-FR"/>
              <a:t>17/07/2018</a:t>
            </a:r>
          </a:p>
        </p:txBody>
      </p:sp>
      <p:sp>
        <p:nvSpPr>
          <p:cNvPr id="13" name="Espace réservé du numéro de diapositive 12"/>
          <p:cNvSpPr>
            <a:spLocks noGrp="1"/>
          </p:cNvSpPr>
          <p:nvPr>
            <p:ph type="sldNum" sz="quarter" idx="11"/>
          </p:nvPr>
        </p:nvSpPr>
        <p:spPr>
          <a:xfrm>
            <a:off x="0" y="4667249"/>
            <a:ext cx="1930400" cy="663578"/>
          </a:xfrm>
        </p:spPr>
        <p:txBody>
          <a:bodyPr rtlCol="0"/>
          <a:lstStyle>
            <a:lvl1pPr>
              <a:defRPr sz="2800"/>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a:xfrm>
            <a:off x="2133600" y="6248207"/>
            <a:ext cx="6096000" cy="365125"/>
          </a:xfrm>
        </p:spPr>
        <p:txBody>
          <a:bodyPr rtlCol="0"/>
          <a:lstStyle/>
          <a:p>
            <a:endParaRPr lang="fr-FR"/>
          </a:p>
        </p:txBody>
      </p:sp>
      <p:sp>
        <p:nvSpPr>
          <p:cNvPr id="3" name="Espace réservé pour une image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812800" y="228600"/>
            <a:ext cx="108712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r>
              <a:rPr lang="fr-FR"/>
              <a:t>17/07/2018</a:t>
            </a:r>
          </a:p>
        </p:txBody>
      </p:sp>
      <p:sp>
        <p:nvSpPr>
          <p:cNvPr id="3" name="Espace réservé du pied de page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fr-F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EDAF4A0-3EA4-4347-BC60-8C1EC8A14E6B}"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1.png"/><Relationship Id="rId4" Type="http://schemas.openxmlformats.org/officeDocument/2006/relationships/diagramLayout" Target="../diagrams/layout7.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file:///C:\Travail\Document\%5bORAL%5d%20SOUTENANCE%20THESE\S5.avi" TargetMode="Externa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18" Type="http://schemas.openxmlformats.org/officeDocument/2006/relationships/diagramQuickStyle" Target="../diagrams/quickStyle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Layout" Target="../diagrams/layout3.xml"/><Relationship Id="rId2" Type="http://schemas.openxmlformats.org/officeDocument/2006/relationships/notesSlide" Target="../notesSlides/notesSlide4.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9.png"/><Relationship Id="rId10" Type="http://schemas.openxmlformats.org/officeDocument/2006/relationships/diagramQuickStyle" Target="../diagrams/quickStyle2.xml"/><Relationship Id="rId19" Type="http://schemas.openxmlformats.org/officeDocument/2006/relationships/diagramColors" Target="../diagrams/colors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image" Target="../media/image86.png"/><Relationship Id="rId18" Type="http://schemas.openxmlformats.org/officeDocument/2006/relationships/image" Target="../media/image106.png"/><Relationship Id="rId3" Type="http://schemas.openxmlformats.org/officeDocument/2006/relationships/image" Target="../media/image63.jpeg"/><Relationship Id="rId7" Type="http://schemas.openxmlformats.org/officeDocument/2006/relationships/diagramQuickStyle" Target="../diagrams/quickStyle8.xml"/><Relationship Id="rId12" Type="http://schemas.openxmlformats.org/officeDocument/2006/relationships/image" Target="../media/image56.png"/><Relationship Id="rId17" Type="http://schemas.openxmlformats.org/officeDocument/2006/relationships/image" Target="../media/image90.png"/><Relationship Id="rId2" Type="http://schemas.openxmlformats.org/officeDocument/2006/relationships/notesSlide" Target="../notesSlides/notesSlide42.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diagramLayout" Target="../diagrams/layout8.xml"/><Relationship Id="rId11" Type="http://schemas.openxmlformats.org/officeDocument/2006/relationships/image" Target="../media/image105.png"/><Relationship Id="rId5" Type="http://schemas.openxmlformats.org/officeDocument/2006/relationships/diagramData" Target="../diagrams/data8.xml"/><Relationship Id="rId15" Type="http://schemas.openxmlformats.org/officeDocument/2006/relationships/image" Target="../media/image64.png"/><Relationship Id="rId10" Type="http://schemas.openxmlformats.org/officeDocument/2006/relationships/image" Target="../media/image26.png"/><Relationship Id="rId4" Type="http://schemas.openxmlformats.org/officeDocument/2006/relationships/image" Target="../media/image61.png"/><Relationship Id="rId9" Type="http://schemas.microsoft.com/office/2007/relationships/diagramDrawing" Target="../diagrams/drawing8.xml"/><Relationship Id="rId1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94.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hyperlink" Target="https://ec.europa.eu/transport/infrastructure/tentec/tentec-portal/map/maps.html" TargetMode="Externa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hyperlink" Target="https://play.google.com/store/apps/details?id=com.geolocsystems.cthedifference&amp;pli=1" TargetMode="External"/><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3.jpeg"/><Relationship Id="rId5" Type="http://schemas.openxmlformats.org/officeDocument/2006/relationships/diagramQuickStyle" Target="../diagrams/quickStyle4.xml"/><Relationship Id="rId10" Type="http://schemas.openxmlformats.org/officeDocument/2006/relationships/image" Target="../media/image12.png"/><Relationship Id="rId4" Type="http://schemas.openxmlformats.org/officeDocument/2006/relationships/diagramLayout" Target="../diagrams/layout4.xml"/><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2.xml"/><Relationship Id="rId1" Type="http://schemas.openxmlformats.org/officeDocument/2006/relationships/video" Target="file:///C:\Travail\Document\%5bORAL%5d%20SOUTENANCE%20THESE\Reinitialisation-S5.avi"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slideLayout" Target="../slideLayouts/slideLayout2.xml"/><Relationship Id="rId1" Type="http://schemas.openxmlformats.org/officeDocument/2006/relationships/video" Target="file:///C:\Travail\Document\%5bORAL%5d%20SOUTENANCE%20THESE\Test-Film_S8.avi"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 Id="rId4" Type="http://schemas.openxmlformats.org/officeDocument/2006/relationships/image" Target="../media/image135.png"/></Relationships>
</file>

<file path=ppt/slides/_rels/slide6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5" Type="http://schemas.openxmlformats.org/officeDocument/2006/relationships/image" Target="../media/image145.png"/><Relationship Id="rId4" Type="http://schemas.openxmlformats.org/officeDocument/2006/relationships/image" Target="../media/image144.png"/></Relationships>
</file>

<file path=ppt/slides/_rels/slide7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4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7.png"/><Relationship Id="rId4" Type="http://schemas.openxmlformats.org/officeDocument/2006/relationships/image" Target="../media/image166.png"/></Relationships>
</file>

<file path=ppt/slides/_rels/slide8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168.png"/><Relationship Id="rId1" Type="http://schemas.openxmlformats.org/officeDocument/2006/relationships/slideLayout" Target="../slideLayouts/slideLayout2.xml"/><Relationship Id="rId6" Type="http://schemas.openxmlformats.org/officeDocument/2006/relationships/image" Target="../media/image172.png"/><Relationship Id="rId5" Type="http://schemas.openxmlformats.org/officeDocument/2006/relationships/image" Target="../media/image171.png"/><Relationship Id="rId10" Type="http://schemas.openxmlformats.org/officeDocument/2006/relationships/image" Target="../media/image176.png"/><Relationship Id="rId4" Type="http://schemas.openxmlformats.org/officeDocument/2006/relationships/image" Target="../media/image170.png"/><Relationship Id="rId9" Type="http://schemas.openxmlformats.org/officeDocument/2006/relationships/image" Target="../media/image17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435430" y="2318656"/>
            <a:ext cx="11195050" cy="1896293"/>
          </a:xfrm>
        </p:spPr>
        <p:txBody>
          <a:bodyPr>
            <a:normAutofit/>
          </a:bodyPr>
          <a:lstStyle/>
          <a:p>
            <a:pPr algn="ctr"/>
            <a:r>
              <a:rPr lang="fr-FR" sz="3600" b="1" cap="none">
                <a:solidFill>
                  <a:schemeClr val="tx1"/>
                </a:solidFill>
              </a:rPr>
              <a:t>Modèle d’auto-organisation pour les protocoles de routage dans les réseaux ad hoc de véhicules : application à la perception élargie et à la localisation coopératives</a:t>
            </a:r>
            <a:endParaRPr lang="en-US" sz="3600" b="1" cap="none">
              <a:solidFill>
                <a:schemeClr val="tx1"/>
              </a:solidFill>
            </a:endParaRPr>
          </a:p>
        </p:txBody>
      </p:sp>
      <p:sp>
        <p:nvSpPr>
          <p:cNvPr id="3" name="Subtitle 2"/>
          <p:cNvSpPr>
            <a:spLocks noGrp="1"/>
          </p:cNvSpPr>
          <p:nvPr>
            <p:ph type="subTitle" idx="1"/>
          </p:nvPr>
        </p:nvSpPr>
        <p:spPr/>
        <p:txBody>
          <a:bodyPr>
            <a:normAutofit/>
          </a:bodyPr>
          <a:lstStyle/>
          <a:p>
            <a:pPr algn="r"/>
            <a:r>
              <a:rPr lang="en-US" sz="3600" b="1"/>
              <a:t>Lucas Rivoirard</a:t>
            </a:r>
          </a:p>
        </p:txBody>
      </p:sp>
      <p:pic>
        <p:nvPicPr>
          <p:cNvPr id="1026" name="Picture 2" descr="C:\Users\rivoirardl\Downloads\manuscrit-de(11)\Image\mtes.png"/>
          <p:cNvPicPr>
            <a:picLocks noChangeAspect="1" noChangeArrowheads="1"/>
          </p:cNvPicPr>
          <p:nvPr/>
        </p:nvPicPr>
        <p:blipFill>
          <a:blip r:embed="rId3"/>
          <a:srcRect/>
          <a:stretch>
            <a:fillRect/>
          </a:stretch>
        </p:blipFill>
        <p:spPr bwMode="auto">
          <a:xfrm>
            <a:off x="10728510" y="467633"/>
            <a:ext cx="1236248" cy="1620000"/>
          </a:xfrm>
          <a:prstGeom prst="rect">
            <a:avLst/>
          </a:prstGeom>
          <a:noFill/>
        </p:spPr>
      </p:pic>
      <p:grpSp>
        <p:nvGrpSpPr>
          <p:cNvPr id="12" name="Groupe 11"/>
          <p:cNvGrpSpPr/>
          <p:nvPr/>
        </p:nvGrpSpPr>
        <p:grpSpPr>
          <a:xfrm>
            <a:off x="261257" y="467633"/>
            <a:ext cx="4415246" cy="1620000"/>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
        <p:nvSpPr>
          <p:cNvPr id="14" name="Rectangle 13"/>
          <p:cNvSpPr/>
          <p:nvPr/>
        </p:nvSpPr>
        <p:spPr>
          <a:xfrm>
            <a:off x="5429570" y="467633"/>
            <a:ext cx="4545874" cy="16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874" name="Picture 2" descr="Résultat de recherche d'images pour &quot;lille université logo&quot;"/>
          <p:cNvPicPr>
            <a:picLocks noChangeAspect="1" noChangeArrowheads="1"/>
          </p:cNvPicPr>
          <p:nvPr/>
        </p:nvPicPr>
        <p:blipFill>
          <a:blip r:embed="rId5"/>
          <a:srcRect/>
          <a:stretch>
            <a:fillRect/>
          </a:stretch>
        </p:blipFill>
        <p:spPr bwMode="auto">
          <a:xfrm>
            <a:off x="5485231" y="537305"/>
            <a:ext cx="4425133" cy="1481811"/>
          </a:xfrm>
          <a:prstGeom prst="rect">
            <a:avLst/>
          </a:prstGeom>
          <a:noFill/>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Réponses architecturelles et technologiques</a:t>
            </a:r>
          </a:p>
        </p:txBody>
      </p:sp>
      <p:sp>
        <p:nvSpPr>
          <p:cNvPr id="3" name="Espace réservé du contenu 2"/>
          <p:cNvSpPr>
            <a:spLocks noGrp="1"/>
          </p:cNvSpPr>
          <p:nvPr>
            <p:ph sz="quarter" idx="1"/>
          </p:nvPr>
        </p:nvSpPr>
        <p:spPr>
          <a:xfrm>
            <a:off x="310243" y="1562100"/>
            <a:ext cx="6457950" cy="609600"/>
          </a:xfrm>
        </p:spPr>
        <p:txBody>
          <a:bodyPr>
            <a:normAutofit/>
          </a:bodyPr>
          <a:lstStyle/>
          <a:p>
            <a:r>
              <a:rPr lang="fr-FR"/>
              <a:t>Architectures des réseaux véhiculaires</a:t>
            </a:r>
          </a:p>
          <a:p>
            <a:endParaRPr lang="fr-FR"/>
          </a:p>
          <a:p>
            <a:endParaRPr lang="fr-FR"/>
          </a:p>
          <a:p>
            <a:endParaRPr lang="fr-FR"/>
          </a:p>
          <a:p>
            <a:endParaRPr lang="fr-FR"/>
          </a:p>
          <a:p>
            <a:endParaRPr lang="fr-FR" sz="4800"/>
          </a:p>
          <a:p>
            <a:endParaRPr lang="fr-FR"/>
          </a:p>
          <a:p>
            <a:endParaRPr lang="fr-FR"/>
          </a:p>
          <a:p>
            <a:endParaRPr lang="fr-FR" sz="1800"/>
          </a:p>
        </p:txBody>
      </p:sp>
      <p:graphicFrame>
        <p:nvGraphicFramePr>
          <p:cNvPr id="61" name="Tableau 60"/>
          <p:cNvGraphicFramePr>
            <a:graphicFrameLocks noGrp="1"/>
          </p:cNvGraphicFramePr>
          <p:nvPr/>
        </p:nvGraphicFramePr>
        <p:xfrm>
          <a:off x="215900" y="2055889"/>
          <a:ext cx="6388101" cy="3938511"/>
        </p:xfrm>
        <a:graphic>
          <a:graphicData uri="http://schemas.openxmlformats.org/drawingml/2006/table">
            <a:tbl>
              <a:tblPr firstRow="1" bandRow="1">
                <a:tableStyleId>{5C22544A-7EE6-4342-B048-85BDC9FD1C3A}</a:tableStyleId>
              </a:tblPr>
              <a:tblGrid>
                <a:gridCol w="1515127">
                  <a:extLst>
                    <a:ext uri="{9D8B030D-6E8A-4147-A177-3AD203B41FA5}">
                      <a16:colId xmlns:a16="http://schemas.microsoft.com/office/drawing/2014/main" val="20000"/>
                    </a:ext>
                  </a:extLst>
                </a:gridCol>
                <a:gridCol w="2416012">
                  <a:extLst>
                    <a:ext uri="{9D8B030D-6E8A-4147-A177-3AD203B41FA5}">
                      <a16:colId xmlns:a16="http://schemas.microsoft.com/office/drawing/2014/main" val="20001"/>
                    </a:ext>
                  </a:extLst>
                </a:gridCol>
                <a:gridCol w="2456962">
                  <a:extLst>
                    <a:ext uri="{9D8B030D-6E8A-4147-A177-3AD203B41FA5}">
                      <a16:colId xmlns:a16="http://schemas.microsoft.com/office/drawing/2014/main" val="20002"/>
                    </a:ext>
                  </a:extLst>
                </a:gridCol>
              </a:tblGrid>
              <a:tr h="737640">
                <a:tc>
                  <a:txBody>
                    <a:bodyPr/>
                    <a:lstStyle/>
                    <a:p>
                      <a:pPr algn="ctr"/>
                      <a:r>
                        <a:rPr lang="fr-FR" sz="1800"/>
                        <a:t>Architecture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Véhicule à Infrastructure – V2I</a:t>
                      </a:r>
                    </a:p>
                  </a:txBody>
                  <a:tcPr/>
                </a:tc>
                <a:tc>
                  <a:txBody>
                    <a:bodyPr/>
                    <a:lstStyle/>
                    <a:p>
                      <a:pPr algn="ctr"/>
                      <a:r>
                        <a:rPr lang="fr-FR" sz="1800"/>
                        <a:t>Véhciule à Véhicule</a:t>
                      </a:r>
                    </a:p>
                    <a:p>
                      <a:pPr algn="ctr"/>
                      <a:r>
                        <a:rPr lang="fr-FR" sz="1800"/>
                        <a:t>V2V</a:t>
                      </a:r>
                    </a:p>
                  </a:txBody>
                  <a:tcPr/>
                </a:tc>
                <a:extLst>
                  <a:ext uri="{0D108BD9-81ED-4DB2-BD59-A6C34878D82A}">
                    <a16:rowId xmlns:a16="http://schemas.microsoft.com/office/drawing/2014/main" val="10000"/>
                  </a:ext>
                </a:extLst>
              </a:tr>
              <a:tr h="597139">
                <a:tc>
                  <a:txBody>
                    <a:bodyPr/>
                    <a:lstStyle/>
                    <a:p>
                      <a:pPr algn="ctr"/>
                      <a:r>
                        <a:rPr lang="fr-FR" sz="1600" b="1"/>
                        <a:t>Avantages</a:t>
                      </a:r>
                    </a:p>
                    <a:p>
                      <a:pPr algn="ctr"/>
                      <a:r>
                        <a:rPr lang="fr-FR" sz="1600" b="1"/>
                        <a:t>+</a:t>
                      </a:r>
                    </a:p>
                  </a:txBody>
                  <a:tcPr/>
                </a:tc>
                <a:tc>
                  <a:txBody>
                    <a:bodyPr/>
                    <a:lstStyle/>
                    <a:p>
                      <a:pPr algn="ctr"/>
                      <a:r>
                        <a:rPr lang="fr-FR" sz="1600"/>
                        <a:t>Centralisé, routage simplifié</a:t>
                      </a:r>
                    </a:p>
                  </a:txBody>
                  <a:tcPr/>
                </a:tc>
                <a:tc>
                  <a:txBody>
                    <a:bodyPr/>
                    <a:lstStyle/>
                    <a:p>
                      <a:pPr algn="ctr"/>
                      <a:r>
                        <a:rPr lang="fr-FR" sz="1600"/>
                        <a:t>Flexible, supporte la panne</a:t>
                      </a:r>
                      <a:r>
                        <a:rPr lang="fr-FR" sz="1600" baseline="0"/>
                        <a:t> d’un équipement</a:t>
                      </a:r>
                      <a:endParaRPr lang="fr-FR" sz="1600"/>
                    </a:p>
                  </a:txBody>
                  <a:tcPr/>
                </a:tc>
                <a:extLst>
                  <a:ext uri="{0D108BD9-81ED-4DB2-BD59-A6C34878D82A}">
                    <a16:rowId xmlns:a16="http://schemas.microsoft.com/office/drawing/2014/main" val="10001"/>
                  </a:ext>
                </a:extLst>
              </a:tr>
              <a:tr h="1136022">
                <a:tc>
                  <a:txBody>
                    <a:bodyPr/>
                    <a:lstStyle/>
                    <a:p>
                      <a:pPr algn="ctr"/>
                      <a:r>
                        <a:rPr lang="fr-FR" sz="1600" b="1"/>
                        <a:t>Inconvenients</a:t>
                      </a:r>
                    </a:p>
                    <a:p>
                      <a:pPr algn="ctr"/>
                      <a:endParaRPr lang="fr-FR" sz="1600" b="1"/>
                    </a:p>
                    <a:p>
                      <a:pPr algn="ctr"/>
                      <a:r>
                        <a:rPr lang="fr-FR" sz="1600" b="1"/>
                        <a:t>-</a:t>
                      </a:r>
                    </a:p>
                  </a:txBody>
                  <a:tcPr/>
                </a:tc>
                <a:tc>
                  <a:txBody>
                    <a:bodyPr/>
                    <a:lstStyle/>
                    <a:p>
                      <a:pPr algn="ctr"/>
                      <a:r>
                        <a:rPr lang="fr-FR" sz="1600"/>
                        <a:t>Coût des équipements,</a:t>
                      </a:r>
                      <a:r>
                        <a:rPr lang="fr-FR" sz="1600" baseline="0"/>
                        <a:t> maintenance, gestion de l’obsolescence, panne et continuité de service</a:t>
                      </a:r>
                      <a:endParaRPr lang="fr-FR" sz="1600"/>
                    </a:p>
                  </a:txBody>
                  <a:tcPr/>
                </a:tc>
                <a:tc>
                  <a:txBody>
                    <a:bodyPr/>
                    <a:lstStyle/>
                    <a:p>
                      <a:pPr algn="ctr"/>
                      <a:r>
                        <a:rPr lang="fr-FR" sz="1600"/>
                        <a:t>Décentralisé, routage complexe, mise à niveau du parc automobile</a:t>
                      </a:r>
                    </a:p>
                  </a:txBody>
                  <a:tcPr/>
                </a:tc>
                <a:extLst>
                  <a:ext uri="{0D108BD9-81ED-4DB2-BD59-A6C34878D82A}">
                    <a16:rowId xmlns:a16="http://schemas.microsoft.com/office/drawing/2014/main" val="10002"/>
                  </a:ext>
                </a:extLst>
              </a:tr>
              <a:tr h="1467710">
                <a:tc>
                  <a:txBody>
                    <a:bodyPr/>
                    <a:lstStyle/>
                    <a:p>
                      <a:pPr algn="ctr"/>
                      <a:endParaRPr lang="fr-FR" sz="1400" b="1"/>
                    </a:p>
                  </a:txBody>
                  <a:tcPr/>
                </a:tc>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cxnSp>
        <p:nvCxnSpPr>
          <p:cNvPr id="68" name="Connecteur droit 67"/>
          <p:cNvCxnSpPr/>
          <p:nvPr/>
        </p:nvCxnSpPr>
        <p:spPr>
          <a:xfrm>
            <a:off x="6711043" y="1730829"/>
            <a:ext cx="0" cy="4253592"/>
          </a:xfrm>
          <a:prstGeom prst="line">
            <a:avLst/>
          </a:prstGeom>
        </p:spPr>
        <p:style>
          <a:lnRef idx="1">
            <a:schemeClr val="accent1"/>
          </a:lnRef>
          <a:fillRef idx="0">
            <a:schemeClr val="accent1"/>
          </a:fillRef>
          <a:effectRef idx="0">
            <a:schemeClr val="accent1"/>
          </a:effectRef>
          <a:fontRef idx="minor">
            <a:schemeClr val="tx1"/>
          </a:fontRef>
        </p:style>
      </p:cxnSp>
      <p:sp>
        <p:nvSpPr>
          <p:cNvPr id="69" name="Espace réservé du numéro de diapositive 68"/>
          <p:cNvSpPr>
            <a:spLocks noGrp="1"/>
          </p:cNvSpPr>
          <p:nvPr>
            <p:ph type="sldNum" sz="quarter" idx="12"/>
          </p:nvPr>
        </p:nvSpPr>
        <p:spPr/>
        <p:txBody>
          <a:bodyPr>
            <a:normAutofit fontScale="85000" lnSpcReduction="20000"/>
          </a:bodyPr>
          <a:lstStyle/>
          <a:p>
            <a:fld id="{FEDAF4A0-3EA4-4347-BC60-8C1EC8A14E6B}" type="slidenum">
              <a:rPr lang="fr-FR" smtClean="0"/>
              <a:pPr/>
              <a:t>10</a:t>
            </a:fld>
            <a:endParaRPr lang="fr-FR"/>
          </a:p>
        </p:txBody>
      </p:sp>
      <p:pic>
        <p:nvPicPr>
          <p:cNvPr id="53" name="Image 33" descr="Vehicle-to-Vehicle-Communication-3.jpg"/>
          <p:cNvPicPr>
            <a:picLocks noChangeAspect="1"/>
          </p:cNvPicPr>
          <p:nvPr/>
        </p:nvPicPr>
        <p:blipFill>
          <a:blip r:embed="rId3" cstate="print"/>
          <a:srcRect/>
          <a:stretch>
            <a:fillRect/>
          </a:stretch>
        </p:blipFill>
        <p:spPr bwMode="auto">
          <a:xfrm>
            <a:off x="4257330" y="4697009"/>
            <a:ext cx="2224714" cy="1233891"/>
          </a:xfrm>
          <a:prstGeom prst="rect">
            <a:avLst/>
          </a:prstGeom>
          <a:noFill/>
          <a:ln w="9525">
            <a:noFill/>
            <a:miter lim="800000"/>
            <a:headEnd/>
            <a:tailEnd/>
          </a:ln>
        </p:spPr>
      </p:pic>
      <p:pic>
        <p:nvPicPr>
          <p:cNvPr id="54" name="Picture 2" descr="Résultat de recherche d'images pour &quot;communication v2i&quot;"/>
          <p:cNvPicPr>
            <a:picLocks noChangeAspect="1" noChangeArrowheads="1"/>
          </p:cNvPicPr>
          <p:nvPr/>
        </p:nvPicPr>
        <p:blipFill>
          <a:blip r:embed="rId4" cstate="print"/>
          <a:srcRect t="14876" b="12404"/>
          <a:stretch>
            <a:fillRect/>
          </a:stretch>
        </p:blipFill>
        <p:spPr bwMode="auto">
          <a:xfrm>
            <a:off x="1825344" y="4724400"/>
            <a:ext cx="2237381" cy="1231900"/>
          </a:xfrm>
          <a:prstGeom prst="rect">
            <a:avLst/>
          </a:prstGeom>
          <a:noFill/>
        </p:spPr>
      </p:pic>
      <p:sp>
        <p:nvSpPr>
          <p:cNvPr id="62" name="Rectangle 61"/>
          <p:cNvSpPr/>
          <p:nvPr/>
        </p:nvSpPr>
        <p:spPr>
          <a:xfrm>
            <a:off x="177165" y="2007235"/>
            <a:ext cx="397510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space réservé du contenu 2"/>
          <p:cNvSpPr txBox="1">
            <a:spLocks/>
          </p:cNvSpPr>
          <p:nvPr/>
        </p:nvSpPr>
        <p:spPr>
          <a:xfrm>
            <a:off x="462643" y="6146800"/>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On se place dans le cas V2V</a:t>
            </a:r>
          </a:p>
        </p:txBody>
      </p:sp>
      <p:graphicFrame>
        <p:nvGraphicFramePr>
          <p:cNvPr id="45" name="Tableau 44"/>
          <p:cNvGraphicFramePr>
            <a:graphicFrameLocks noGrp="1"/>
          </p:cNvGraphicFramePr>
          <p:nvPr>
            <p:extLst>
              <p:ext uri="{D42A27DB-BD31-4B8C-83A1-F6EECF244321}">
                <p14:modId xmlns:p14="http://schemas.microsoft.com/office/powerpoint/2010/main" val="776488151"/>
              </p:ext>
            </p:extLst>
          </p:nvPr>
        </p:nvGraphicFramePr>
        <p:xfrm>
          <a:off x="7048499" y="2047875"/>
          <a:ext cx="4831699" cy="3968839"/>
        </p:xfrm>
        <a:graphic>
          <a:graphicData uri="http://schemas.openxmlformats.org/drawingml/2006/table">
            <a:tbl>
              <a:tblPr firstRow="1" bandRow="1">
                <a:tableStyleId>{5C22544A-7EE6-4342-B048-85BDC9FD1C3A}</a:tableStyleId>
              </a:tblPr>
              <a:tblGrid>
                <a:gridCol w="2395548">
                  <a:extLst>
                    <a:ext uri="{9D8B030D-6E8A-4147-A177-3AD203B41FA5}">
                      <a16:colId xmlns:a16="http://schemas.microsoft.com/office/drawing/2014/main" val="20000"/>
                    </a:ext>
                  </a:extLst>
                </a:gridCol>
                <a:gridCol w="2436151">
                  <a:extLst>
                    <a:ext uri="{9D8B030D-6E8A-4147-A177-3AD203B41FA5}">
                      <a16:colId xmlns:a16="http://schemas.microsoft.com/office/drawing/2014/main" val="20001"/>
                    </a:ext>
                  </a:extLst>
                </a:gridCol>
              </a:tblGrid>
              <a:tr h="6144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IEEE 802.11p </a:t>
                      </a:r>
                    </a:p>
                    <a:p>
                      <a:pPr marL="0" marR="0" indent="0" algn="ctr" defTabSz="914400" rtl="0" eaLnBrk="1" fontAlgn="auto" latinLnBrk="0" hangingPunct="1">
                        <a:lnSpc>
                          <a:spcPct val="100000"/>
                        </a:lnSpc>
                        <a:spcBef>
                          <a:spcPts val="0"/>
                        </a:spcBef>
                        <a:spcAft>
                          <a:spcPts val="0"/>
                        </a:spcAft>
                        <a:buClrTx/>
                        <a:buSzTx/>
                        <a:buFontTx/>
                        <a:buNone/>
                        <a:tabLst/>
                        <a:defRPr/>
                      </a:pPr>
                      <a:r>
                        <a:rPr lang="fr-FR" sz="1800"/>
                        <a:t>WIFI</a:t>
                      </a:r>
                    </a:p>
                  </a:txBody>
                  <a:tcPr/>
                </a:tc>
                <a:tc>
                  <a:txBody>
                    <a:bodyPr/>
                    <a:lstStyle/>
                    <a:p>
                      <a:pPr algn="ctr"/>
                      <a:r>
                        <a:rPr lang="fr-FR" sz="1800"/>
                        <a:t>LTE direct / 5G</a:t>
                      </a:r>
                    </a:p>
                  </a:txBody>
                  <a:tcPr/>
                </a:tc>
                <a:extLst>
                  <a:ext uri="{0D108BD9-81ED-4DB2-BD59-A6C34878D82A}">
                    <a16:rowId xmlns:a16="http://schemas.microsoft.com/office/drawing/2014/main" val="10000"/>
                  </a:ext>
                </a:extLst>
              </a:tr>
              <a:tr h="1024026">
                <a:tc>
                  <a:txBody>
                    <a:bodyPr/>
                    <a:lstStyle/>
                    <a:p>
                      <a:pPr algn="ctr"/>
                      <a:r>
                        <a:rPr lang="fr-FR" sz="1600"/>
                        <a:t>Spectre fréquentiel dédié (5.9 Ghz)</a:t>
                      </a:r>
                    </a:p>
                    <a:p>
                      <a:pPr algn="ctr"/>
                      <a:r>
                        <a:rPr lang="fr-FR" sz="1600"/>
                        <a:t>Bande passante entre 3 et 27 Mbits</a:t>
                      </a:r>
                    </a:p>
                  </a:txBody>
                  <a:tcPr/>
                </a:tc>
                <a:tc>
                  <a:txBody>
                    <a:bodyPr/>
                    <a:lstStyle/>
                    <a:p>
                      <a:pPr algn="ctr"/>
                      <a:r>
                        <a:rPr lang="fr-FR" sz="1600" dirty="0"/>
                        <a:t>Portée de quelques km</a:t>
                      </a:r>
                    </a:p>
                  </a:txBody>
                  <a:tcPr/>
                </a:tc>
                <a:extLst>
                  <a:ext uri="{0D108BD9-81ED-4DB2-BD59-A6C34878D82A}">
                    <a16:rowId xmlns:a16="http://schemas.microsoft.com/office/drawing/2014/main" val="10001"/>
                  </a:ext>
                </a:extLst>
              </a:tr>
              <a:tr h="1024026">
                <a:tc>
                  <a:txBody>
                    <a:bodyPr/>
                    <a:lstStyle/>
                    <a:p>
                      <a:pPr algn="ctr"/>
                      <a:r>
                        <a:rPr lang="fr-FR" sz="1600"/>
                        <a:t>Portée</a:t>
                      </a:r>
                      <a:r>
                        <a:rPr lang="fr-FR" sz="1600" baseline="0"/>
                        <a:t> limité entre 500m et 1km</a:t>
                      </a:r>
                      <a:endParaRPr lang="fr-FR" sz="1600"/>
                    </a:p>
                  </a:txBody>
                  <a:tcPr/>
                </a:tc>
                <a:tc>
                  <a:txBody>
                    <a:bodyPr/>
                    <a:lstStyle/>
                    <a:p>
                      <a:pPr algn="ctr"/>
                      <a:r>
                        <a:rPr lang="fr-FR" sz="1600" dirty="0"/>
                        <a:t>Déploiement</a:t>
                      </a:r>
                      <a:r>
                        <a:rPr lang="fr-FR" sz="1600" baseline="0" dirty="0"/>
                        <a:t> LTE version 14 autorisant les connexions directes pas avant 2024</a:t>
                      </a:r>
                      <a:endParaRPr lang="fr-FR" sz="1600" dirty="0"/>
                    </a:p>
                  </a:txBody>
                  <a:tcPr/>
                </a:tc>
                <a:extLst>
                  <a:ext uri="{0D108BD9-81ED-4DB2-BD59-A6C34878D82A}">
                    <a16:rowId xmlns:a16="http://schemas.microsoft.com/office/drawing/2014/main" val="10002"/>
                  </a:ext>
                </a:extLst>
              </a:tr>
              <a:tr h="1195159">
                <a:tc>
                  <a:txBody>
                    <a:bodyPr/>
                    <a:lstStyle/>
                    <a:p>
                      <a:pPr algn="ctr"/>
                      <a:endParaRPr lang="fr-FR" sz="1400"/>
                    </a:p>
                  </a:txBody>
                  <a:tcPr/>
                </a:tc>
                <a:tc>
                  <a:txBody>
                    <a:bodyPr/>
                    <a:lstStyle/>
                    <a:p>
                      <a:pPr algn="ctr"/>
                      <a:endParaRPr lang="fr-FR" sz="1400" dirty="0"/>
                    </a:p>
                  </a:txBody>
                  <a:tcPr/>
                </a:tc>
                <a:extLst>
                  <a:ext uri="{0D108BD9-81ED-4DB2-BD59-A6C34878D82A}">
                    <a16:rowId xmlns:a16="http://schemas.microsoft.com/office/drawing/2014/main" val="10003"/>
                  </a:ext>
                </a:extLst>
              </a:tr>
            </a:tbl>
          </a:graphicData>
        </a:graphic>
      </p:graphicFrame>
      <p:grpSp>
        <p:nvGrpSpPr>
          <p:cNvPr id="4" name="Groupe 64"/>
          <p:cNvGrpSpPr/>
          <p:nvPr/>
        </p:nvGrpSpPr>
        <p:grpSpPr>
          <a:xfrm>
            <a:off x="7630318" y="5019675"/>
            <a:ext cx="1123157" cy="903061"/>
            <a:chOff x="7864475" y="2974181"/>
            <a:chExt cx="1199357" cy="978693"/>
          </a:xfrm>
        </p:grpSpPr>
        <p:sp>
          <p:nvSpPr>
            <p:cNvPr id="11" name="Ellipse 10"/>
            <p:cNvSpPr/>
            <p:nvPr/>
          </p:nvSpPr>
          <p:spPr>
            <a:xfrm>
              <a:off x="8213724" y="3588543"/>
              <a:ext cx="475457" cy="3643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Arc 55"/>
            <p:cNvSpPr/>
            <p:nvPr/>
          </p:nvSpPr>
          <p:spPr>
            <a:xfrm>
              <a:off x="8218170" y="3458210"/>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8" name="Arc 57"/>
            <p:cNvSpPr/>
            <p:nvPr/>
          </p:nvSpPr>
          <p:spPr>
            <a:xfrm>
              <a:off x="8046720" y="3214688"/>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Arc 58"/>
            <p:cNvSpPr/>
            <p:nvPr/>
          </p:nvSpPr>
          <p:spPr>
            <a:xfrm>
              <a:off x="7864475" y="2974181"/>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6396" name="Picture 12" descr="C:\Users\rivoirardl\Downloads\762552.png"/>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8264025" y="3635585"/>
              <a:ext cx="365900" cy="249449"/>
            </a:xfrm>
            <a:prstGeom prst="rect">
              <a:avLst/>
            </a:prstGeom>
            <a:noFill/>
          </p:spPr>
        </p:pic>
      </p:grpSp>
      <p:pic>
        <p:nvPicPr>
          <p:cNvPr id="16393" name="Picture 9" descr="https://img.purch.com/o/aHR0cDovL21lZGlhLmJlc3RvZm1pY3JvLmNvbS9HL0kvNjUxMTg2L29yaWdpbmFsL0xURV9sb2dvcy5wbmc="/>
          <p:cNvPicPr>
            <a:picLocks noChangeAspect="1" noChangeArrowheads="1"/>
          </p:cNvPicPr>
          <p:nvPr/>
        </p:nvPicPr>
        <p:blipFill>
          <a:blip r:embed="rId6"/>
          <a:srcRect l="51982" b="19512"/>
          <a:stretch>
            <a:fillRect/>
          </a:stretch>
        </p:blipFill>
        <p:spPr bwMode="auto">
          <a:xfrm>
            <a:off x="9685564" y="4886296"/>
            <a:ext cx="2018211" cy="943004"/>
          </a:xfrm>
          <a:prstGeom prst="rect">
            <a:avLst/>
          </a:prstGeom>
          <a:noFill/>
        </p:spPr>
      </p:pic>
      <p:sp>
        <p:nvSpPr>
          <p:cNvPr id="46" name="Espace réservé du contenu 2"/>
          <p:cNvSpPr txBox="1">
            <a:spLocks/>
          </p:cNvSpPr>
          <p:nvPr/>
        </p:nvSpPr>
        <p:spPr>
          <a:xfrm>
            <a:off x="7025368" y="6100536"/>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Utilisation du IEEE 802.11p</a:t>
            </a:r>
          </a:p>
        </p:txBody>
      </p:sp>
      <p:sp>
        <p:nvSpPr>
          <p:cNvPr id="47" name="Rectangle 46"/>
          <p:cNvSpPr/>
          <p:nvPr/>
        </p:nvSpPr>
        <p:spPr>
          <a:xfrm>
            <a:off x="9457549" y="2003485"/>
            <a:ext cx="254635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space réservé du contenu 2"/>
          <p:cNvSpPr txBox="1">
            <a:spLocks/>
          </p:cNvSpPr>
          <p:nvPr/>
        </p:nvSpPr>
        <p:spPr>
          <a:xfrm>
            <a:off x="7061562" y="1493520"/>
            <a:ext cx="5754551" cy="58202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2900" dirty="0"/>
              <a:t>Technologies pour le V2V</a:t>
            </a: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8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dirty="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1800" b="0" i="0" u="none" strike="noStrike" kern="1200" cap="none" spc="0" normalizeH="0" baseline="0" noProof="0" dirty="0">
              <a:ln>
                <a:noFill/>
              </a:ln>
              <a:solidFill>
                <a:schemeClr val="tx1"/>
              </a:solidFill>
              <a:effectLst/>
              <a:uLnTx/>
              <a:uFillTx/>
              <a:latin typeface="+mn-lt"/>
              <a:ea typeface="+mn-ea"/>
              <a:cs typeface="+mn-cs"/>
            </a:endParaRPr>
          </a:p>
        </p:txBody>
      </p:sp>
      <p:pic>
        <p:nvPicPr>
          <p:cNvPr id="22" name="Picture 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0" y="1463896"/>
            <a:ext cx="7039429" cy="4965933"/>
          </a:xfrm>
          <a:prstGeom prst="rect">
            <a:avLst/>
          </a:prstGeom>
          <a:noFill/>
          <a:ln w="9525">
            <a:noFill/>
            <a:miter lim="800000"/>
            <a:headEnd/>
            <a:tailEnd/>
          </a:ln>
        </p:spPr>
      </p:pic>
      <p:sp>
        <p:nvSpPr>
          <p:cNvPr id="23" name="Rectangle 22"/>
          <p:cNvSpPr/>
          <p:nvPr/>
        </p:nvSpPr>
        <p:spPr>
          <a:xfrm>
            <a:off x="0" y="6119336"/>
            <a:ext cx="11353800" cy="738664"/>
          </a:xfrm>
          <a:prstGeom prst="rect">
            <a:avLst/>
          </a:prstGeom>
        </p:spPr>
        <p:txBody>
          <a:bodyPr wrap="square">
            <a:spAutoFit/>
          </a:bodyPr>
          <a:lstStyle/>
          <a:p>
            <a:r>
              <a:rPr lang="fr-FR" sz="1400" i="1"/>
              <a:t> Ready to roll:  </a:t>
            </a:r>
            <a:r>
              <a:rPr lang="en-US" sz="1400" i="1"/>
              <a:t>Why 802.11p beats LTE and 5G for V2x </a:t>
            </a:r>
          </a:p>
          <a:p>
            <a:r>
              <a:rPr lang="en-US" sz="1400" i="1"/>
              <a:t>A white paper by NXP Semiconductors, Cohda Wireless, and Siemens </a:t>
            </a:r>
          </a:p>
          <a:p>
            <a:r>
              <a:rPr lang="fr-FR" sz="1400" i="1"/>
              <a:t>Alessio Filippi, Kees Moerman, Gerardo Daalderop, Paul D. Alexander, Franz Schober, and Werner Pfliegl </a:t>
            </a:r>
          </a:p>
        </p:txBody>
      </p:sp>
    </p:spTree>
    <p:extLst>
      <p:ext uri="{BB962C8B-B14F-4D97-AF65-F5344CB8AC3E}">
        <p14:creationId xmlns:p14="http://schemas.microsoft.com/office/powerpoint/2010/main" val="216308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3" grpId="1"/>
      <p:bldP spid="46" grpId="0"/>
      <p:bldP spid="46" grpId="1"/>
      <p:bldP spid="47" grpId="0" animBg="1"/>
      <p:bldP spid="48"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physique 802.11p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11</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10000"/>
          </a:bodyPr>
          <a:lstStyle/>
          <a:p>
            <a:r>
              <a:rPr lang="fr-FR"/>
              <a:t>Codage des signaux avec une technique OFDM (Accès multiple par division de fréquences orthogonales) avec huit débits de transfeert de données </a:t>
            </a:r>
          </a:p>
          <a:p>
            <a:pPr lvl="2"/>
            <a:r>
              <a:rPr lang="fr-FR"/>
              <a:t>3 ; 4,5 ; 6 ; 9 ; 12 ; 18 ; 24 et 27 Mbit/s</a:t>
            </a:r>
          </a:p>
          <a:p>
            <a:r>
              <a:rPr lang="fr-FR"/>
              <a:t>Bande de fréquence</a:t>
            </a:r>
          </a:p>
          <a:p>
            <a:pPr lvl="2"/>
            <a:r>
              <a:rPr lang="fr-FR"/>
              <a:t>5,850 a 5,925 GHz aux  Etats Unis avec des niveaux de puissance de </a:t>
            </a:r>
            <a:r>
              <a:rPr lang="pt-BR"/>
              <a:t>23 dBm a 44,8 dBm</a:t>
            </a:r>
            <a:endParaRPr lang="fr-FR"/>
          </a:p>
          <a:p>
            <a:pPr lvl="2"/>
            <a:r>
              <a:rPr lang="fr-FR"/>
              <a:t>5,855 a 5,925 GHz en Europe avec des niveaux de puissance de 23 dBma 33 dBm</a:t>
            </a:r>
          </a:p>
          <a:p>
            <a:r>
              <a:rPr lang="fr-FR"/>
              <a:t>Bande de fréquence divisée en 7 canaux de 10 Mhz :</a:t>
            </a:r>
          </a:p>
          <a:p>
            <a:pPr lvl="2"/>
            <a:r>
              <a:rPr lang="fr-FR"/>
              <a:t>1 canal de contrôle réservé aux messages de gestion du réseau</a:t>
            </a:r>
          </a:p>
          <a:p>
            <a:pPr lvl="2"/>
            <a:r>
              <a:rPr lang="fr-FR"/>
              <a:t>6 canaux de service</a:t>
            </a:r>
          </a:p>
          <a:p>
            <a:r>
              <a:rPr lang="fr-FR"/>
              <a:t>La couche physique de la norme 802.11p s’appuie sur celle du 802.11a qui utilise des canaux de 20 Mhz</a:t>
            </a:r>
          </a:p>
          <a:p>
            <a:pPr lvl="2"/>
            <a:r>
              <a:rPr lang="fr-FR"/>
              <a:t>Canaux divisés par deux pour limiter l’effet Doppler et prendre en compte les signaux réfléchis</a:t>
            </a:r>
          </a:p>
          <a:p>
            <a:pPr lvl="2"/>
            <a:endParaRPr lang="fr-FR"/>
          </a:p>
          <a:p>
            <a:endParaRPr lang="fr-FR"/>
          </a:p>
        </p:txBody>
      </p:sp>
    </p:spTree>
    <p:extLst>
      <p:ext uri="{BB962C8B-B14F-4D97-AF65-F5344CB8AC3E}">
        <p14:creationId xmlns:p14="http://schemas.microsoft.com/office/powerpoint/2010/main" val="402940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MAC</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12</a:t>
            </a:fld>
            <a:endParaRPr lang="fr-FR"/>
          </a:p>
        </p:txBody>
      </p:sp>
      <p:sp>
        <p:nvSpPr>
          <p:cNvPr id="4" name="Espace réservé du contenu 3"/>
          <p:cNvSpPr>
            <a:spLocks noGrp="1"/>
          </p:cNvSpPr>
          <p:nvPr>
            <p:ph sz="quarter" idx="1"/>
          </p:nvPr>
        </p:nvSpPr>
        <p:spPr>
          <a:xfrm>
            <a:off x="841829" y="1600200"/>
            <a:ext cx="8244113" cy="3136900"/>
          </a:xfrm>
        </p:spPr>
        <p:txBody>
          <a:bodyPr/>
          <a:lstStyle/>
          <a:p>
            <a:r>
              <a:rPr lang="fr-FR"/>
              <a:t>CSMA/CA </a:t>
            </a:r>
          </a:p>
          <a:p>
            <a:pPr lvl="2"/>
            <a:r>
              <a:rPr lang="fr-FR"/>
              <a:t>Carrier </a:t>
            </a:r>
            <a:r>
              <a:rPr lang="en-US"/>
              <a:t>Sense Multiple Access with Collision Avoidance</a:t>
            </a:r>
            <a:endParaRPr lang="fr-FR"/>
          </a:p>
        </p:txBody>
      </p:sp>
      <p:pic>
        <p:nvPicPr>
          <p:cNvPr id="8194" name="Picture 2"/>
          <p:cNvPicPr>
            <a:picLocks noChangeAspect="1" noChangeArrowheads="1"/>
          </p:cNvPicPr>
          <p:nvPr/>
        </p:nvPicPr>
        <p:blipFill>
          <a:blip r:embed="rId2"/>
          <a:srcRect l="-5102" r="63308" b="3915"/>
          <a:stretch>
            <a:fillRect/>
          </a:stretch>
        </p:blipFill>
        <p:spPr bwMode="auto">
          <a:xfrm>
            <a:off x="9100457" y="43601"/>
            <a:ext cx="3091543" cy="6814399"/>
          </a:xfrm>
          <a:prstGeom prst="rect">
            <a:avLst/>
          </a:prstGeom>
          <a:noFill/>
          <a:ln w="9525">
            <a:noFill/>
            <a:miter lim="800000"/>
            <a:headEnd/>
            <a:tailEnd/>
          </a:ln>
        </p:spPr>
      </p:pic>
      <p:pic>
        <p:nvPicPr>
          <p:cNvPr id="8195" name="Picture 3"/>
          <p:cNvPicPr>
            <a:picLocks noChangeAspect="1" noChangeArrowheads="1"/>
          </p:cNvPicPr>
          <p:nvPr/>
        </p:nvPicPr>
        <p:blipFill>
          <a:blip r:embed="rId3"/>
          <a:srcRect/>
          <a:stretch>
            <a:fillRect/>
          </a:stretch>
        </p:blipFill>
        <p:spPr bwMode="auto">
          <a:xfrm>
            <a:off x="2401888" y="2705100"/>
            <a:ext cx="5325834" cy="560614"/>
          </a:xfrm>
          <a:prstGeom prst="rect">
            <a:avLst/>
          </a:prstGeom>
          <a:noFill/>
          <a:ln w="9525">
            <a:noFill/>
            <a:miter lim="800000"/>
            <a:headEnd/>
            <a:tailEnd/>
          </a:ln>
        </p:spPr>
      </p:pic>
      <p:pic>
        <p:nvPicPr>
          <p:cNvPr id="8196" name="Picture 4"/>
          <p:cNvPicPr>
            <a:picLocks noChangeAspect="1" noChangeArrowheads="1"/>
          </p:cNvPicPr>
          <p:nvPr/>
        </p:nvPicPr>
        <p:blipFill>
          <a:blip r:embed="rId4"/>
          <a:srcRect/>
          <a:stretch>
            <a:fillRect/>
          </a:stretch>
        </p:blipFill>
        <p:spPr bwMode="auto">
          <a:xfrm>
            <a:off x="16683038" y="8205788"/>
            <a:ext cx="2200275" cy="962025"/>
          </a:xfrm>
          <a:prstGeom prst="rect">
            <a:avLst/>
          </a:prstGeom>
          <a:noFill/>
          <a:ln w="9525">
            <a:noFill/>
            <a:miter lim="800000"/>
            <a:headEnd/>
            <a:tailEnd/>
          </a:ln>
        </p:spPr>
      </p:pic>
      <p:pic>
        <p:nvPicPr>
          <p:cNvPr id="8197"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82486" y="4493985"/>
            <a:ext cx="7337208" cy="1485900"/>
          </a:xfrm>
          <a:prstGeom prst="rect">
            <a:avLst/>
          </a:prstGeom>
          <a:noFill/>
          <a:ln w="9525">
            <a:noFill/>
            <a:miter lim="800000"/>
            <a:headEnd/>
            <a:tailEnd/>
          </a:ln>
        </p:spPr>
      </p:pic>
      <p:pic>
        <p:nvPicPr>
          <p:cNvPr id="39937" name="Picture 1"/>
          <p:cNvPicPr>
            <a:picLocks noChangeAspect="1" noChangeArrowheads="1"/>
          </p:cNvPicPr>
          <p:nvPr/>
        </p:nvPicPr>
        <p:blipFill>
          <a:blip r:embed="rId6"/>
          <a:srcRect/>
          <a:stretch>
            <a:fillRect/>
          </a:stretch>
        </p:blipFill>
        <p:spPr bwMode="auto">
          <a:xfrm>
            <a:off x="3789817" y="3371170"/>
            <a:ext cx="1637606" cy="736373"/>
          </a:xfrm>
          <a:prstGeom prst="rect">
            <a:avLst/>
          </a:prstGeom>
          <a:noFill/>
          <a:ln w="9525">
            <a:noFill/>
            <a:miter lim="800000"/>
            <a:headEnd/>
            <a:tailEnd/>
          </a:ln>
        </p:spPr>
      </p:pic>
      <p:sp>
        <p:nvSpPr>
          <p:cNvPr id="10" name="Rectangle 9"/>
          <p:cNvSpPr/>
          <p:nvPr/>
        </p:nvSpPr>
        <p:spPr>
          <a:xfrm>
            <a:off x="9100457" y="986971"/>
            <a:ext cx="391886" cy="6821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857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8329" y="228600"/>
            <a:ext cx="11760200" cy="990600"/>
          </a:xfrm>
        </p:spPr>
        <p:txBody>
          <a:bodyPr>
            <a:noAutofit/>
          </a:bodyPr>
          <a:lstStyle/>
          <a:p>
            <a:r>
              <a:rPr lang="fr-FR"/>
              <a:t>Modes de communication pour le routage</a:t>
            </a: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13</a:t>
            </a:fld>
            <a:endParaRPr lang="fr-FR"/>
          </a:p>
        </p:txBody>
      </p:sp>
      <p:sp>
        <p:nvSpPr>
          <p:cNvPr id="10" name="ZoneTexte 9"/>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2" name="Croix 11"/>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Diagramme 12"/>
          <p:cNvGraphicFramePr/>
          <p:nvPr/>
        </p:nvGraphicFramePr>
        <p:xfrm>
          <a:off x="8045450" y="177800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clrChange>
              <a:clrFrom>
                <a:srgbClr val="FFFFFF"/>
              </a:clrFrom>
              <a:clrTo>
                <a:srgbClr val="FFFFFF">
                  <a:alpha val="0"/>
                </a:srgbClr>
              </a:clrTo>
            </a:clrChange>
          </a:blip>
          <a:srcRect l="70363" b="51093"/>
          <a:stretch>
            <a:fillRect/>
          </a:stretch>
        </p:blipFill>
        <p:spPr bwMode="auto">
          <a:xfrm>
            <a:off x="7325621" y="4980791"/>
            <a:ext cx="2554327" cy="2027817"/>
          </a:xfrm>
          <a:prstGeom prst="rect">
            <a:avLst/>
          </a:prstGeom>
          <a:noFill/>
          <a:ln w="9525">
            <a:noFill/>
            <a:miter lim="800000"/>
            <a:headEnd/>
            <a:tailEnd/>
          </a:ln>
        </p:spPr>
      </p:pic>
      <p:pic>
        <p:nvPicPr>
          <p:cNvPr id="16" name="Picture 3"/>
          <p:cNvPicPr>
            <a:picLocks noChangeAspect="1" noChangeArrowheads="1"/>
          </p:cNvPicPr>
          <p:nvPr/>
        </p:nvPicPr>
        <p:blipFill>
          <a:blip r:embed="rId8"/>
          <a:srcRect r="28641"/>
          <a:stretch>
            <a:fillRect/>
          </a:stretch>
        </p:blipFill>
        <p:spPr bwMode="auto">
          <a:xfrm>
            <a:off x="395287" y="1757363"/>
            <a:ext cx="7024688" cy="47358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8092620" y="1781628"/>
            <a:ext cx="3784600" cy="2899833"/>
            <a:chOff x="8092620" y="1781628"/>
            <a:chExt cx="3784600" cy="2899833"/>
          </a:xfrm>
        </p:grpSpPr>
        <p:graphicFrame>
          <p:nvGraphicFramePr>
            <p:cNvPr id="14" name="Diagramme 13"/>
            <p:cNvGraphicFramePr/>
            <p:nvPr/>
          </p:nvGraphicFramePr>
          <p:xfrm>
            <a:off x="8092620" y="1781628"/>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e 15"/>
            <p:cNvGrpSpPr/>
            <p:nvPr/>
          </p:nvGrpSpPr>
          <p:grpSpPr>
            <a:xfrm>
              <a:off x="9340732" y="4332523"/>
              <a:ext cx="1260301" cy="329572"/>
              <a:chOff x="1262149" y="2555418"/>
              <a:chExt cx="1260301" cy="329572"/>
            </a:xfrm>
          </p:grpSpPr>
          <p:sp>
            <p:nvSpPr>
              <p:cNvPr id="19" name="Rectangle 18"/>
              <p:cNvSpPr/>
              <p:nvPr/>
            </p:nvSpPr>
            <p:spPr>
              <a:xfrm>
                <a:off x="1262149" y="2555418"/>
                <a:ext cx="1260301" cy="329572"/>
              </a:xfrm>
              <a:prstGeom prst="rect">
                <a:avLst/>
              </a:prstGeom>
              <a:solidFill>
                <a:schemeClr val="bg1">
                  <a:lumMod val="75000"/>
                </a:schemeClr>
              </a:solidFill>
              <a:ln>
                <a:solidFill>
                  <a:schemeClr val="bg1">
                    <a:lumMod val="65000"/>
                  </a:schemeClr>
                </a:solidFill>
              </a:ln>
            </p:spPr>
            <p:style>
              <a:lnRef idx="2">
                <a:scrgbClr r="0" g="0" b="0"/>
              </a:lnRef>
              <a:fillRef idx="1">
                <a:scrgbClr r="0" g="0" b="0"/>
              </a:fillRef>
              <a:effectRef idx="0">
                <a:schemeClr val="accent1">
                  <a:alpha val="90000"/>
                  <a:tint val="55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1262149" y="2555418"/>
                <a:ext cx="1260301" cy="3295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fr-FR" sz="1900" kern="1200"/>
                  <a:t>Proactive</a:t>
                </a:r>
              </a:p>
            </p:txBody>
          </p:sp>
        </p:grpSp>
      </p:grpSp>
      <p:sp>
        <p:nvSpPr>
          <p:cNvPr id="15" name="Rectangle 14"/>
          <p:cNvSpPr/>
          <p:nvPr/>
        </p:nvSpPr>
        <p:spPr>
          <a:xfrm>
            <a:off x="7950200" y="1752600"/>
            <a:ext cx="4076700" cy="378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792843" y="228600"/>
            <a:ext cx="11760200" cy="990600"/>
          </a:xfrm>
        </p:spPr>
        <p:txBody>
          <a:bodyPr>
            <a:noAutofit/>
          </a:bodyPr>
          <a:lstStyle/>
          <a:p>
            <a:r>
              <a:rPr lang="fr-FR"/>
              <a:t>Topologies du réseau pour le routage</a:t>
            </a:r>
          </a:p>
        </p:txBody>
      </p:sp>
      <p:sp>
        <p:nvSpPr>
          <p:cNvPr id="3" name="Espace réservé du contenu 2"/>
          <p:cNvSpPr>
            <a:spLocks noGrp="1"/>
          </p:cNvSpPr>
          <p:nvPr>
            <p:ph sz="quarter" idx="1"/>
          </p:nvPr>
        </p:nvSpPr>
        <p:spPr>
          <a:xfrm>
            <a:off x="558682" y="4192793"/>
            <a:ext cx="7095236" cy="952500"/>
          </a:xfrm>
        </p:spPr>
        <p:txBody>
          <a:bodyPr/>
          <a:lstStyle/>
          <a:p>
            <a:pPr marL="320040" lvl="1" indent="-320040">
              <a:spcBef>
                <a:spcPts val="700"/>
              </a:spcBef>
              <a:buClr>
                <a:schemeClr val="accent2"/>
              </a:buClr>
              <a:buSzPct val="60000"/>
              <a:buFont typeface="Wingdings"/>
              <a:buChar char=""/>
            </a:pPr>
            <a:r>
              <a:rPr lang="fr-FR"/>
              <a:t>Hiérarchie des nœuds MPR (Multi-points relais)</a:t>
            </a:r>
          </a:p>
          <a:p>
            <a:endParaRPr lang="fr-F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14</a:t>
            </a:fld>
            <a:endParaRPr lang="fr-FR"/>
          </a:p>
        </p:txBody>
      </p:sp>
      <p:pic>
        <p:nvPicPr>
          <p:cNvPr id="18433" name="Picture 1"/>
          <p:cNvPicPr>
            <a:picLocks noChangeAspect="1" noChangeArrowheads="1"/>
          </p:cNvPicPr>
          <p:nvPr/>
        </p:nvPicPr>
        <p:blipFill>
          <a:blip r:embed="rId8">
            <a:clrChange>
              <a:clrFrom>
                <a:srgbClr val="FFFFFF"/>
              </a:clrFrom>
              <a:clrTo>
                <a:srgbClr val="FFFFFF">
                  <a:alpha val="0"/>
                </a:srgbClr>
              </a:clrTo>
            </a:clrChange>
          </a:blip>
          <a:srcRect l="67820" b="50141"/>
          <a:stretch>
            <a:fillRect/>
          </a:stretch>
        </p:blipFill>
        <p:spPr bwMode="auto">
          <a:xfrm>
            <a:off x="5217458" y="4774603"/>
            <a:ext cx="2865561" cy="2083397"/>
          </a:xfrm>
          <a:prstGeom prst="rect">
            <a:avLst/>
          </a:prstGeom>
          <a:noFill/>
          <a:ln w="9525">
            <a:noFill/>
            <a:miter lim="800000"/>
            <a:headEnd/>
            <a:tailEnd/>
          </a:ln>
        </p:spPr>
      </p:pic>
      <p:pic>
        <p:nvPicPr>
          <p:cNvPr id="8" name="Picture 2"/>
          <p:cNvPicPr>
            <a:picLocks noChangeAspect="1" noChangeArrowheads="1"/>
          </p:cNvPicPr>
          <p:nvPr/>
        </p:nvPicPr>
        <p:blipFill>
          <a:blip r:embed="rId9"/>
          <a:srcRect r="54437"/>
          <a:stretch>
            <a:fillRect/>
          </a:stretch>
        </p:blipFill>
        <p:spPr bwMode="auto">
          <a:xfrm>
            <a:off x="8780463" y="2377396"/>
            <a:ext cx="3284537" cy="1872922"/>
          </a:xfrm>
          <a:prstGeom prst="rect">
            <a:avLst/>
          </a:prstGeom>
          <a:noFill/>
          <a:ln w="9525">
            <a:noFill/>
            <a:miter lim="800000"/>
            <a:headEnd/>
            <a:tailEnd/>
          </a:ln>
        </p:spPr>
      </p:pic>
      <p:sp>
        <p:nvSpPr>
          <p:cNvPr id="9" name="Espace réservé du contenu 2"/>
          <p:cNvSpPr txBox="1">
            <a:spLocks/>
          </p:cNvSpPr>
          <p:nvPr/>
        </p:nvSpPr>
        <p:spPr>
          <a:xfrm>
            <a:off x="8051830" y="1574800"/>
            <a:ext cx="7095236" cy="952500"/>
          </a:xfrm>
          <a:prstGeom prst="rect">
            <a:avLst/>
          </a:prstGeom>
        </p:spPr>
        <p:txBody>
          <a:bodyPr vert="horz">
            <a:normAutofit/>
          </a:bodyPr>
          <a:lstStyle/>
          <a:p>
            <a:pPr marL="320040" lvl="1" indent="-320040" defTabSz="914400">
              <a:spcBef>
                <a:spcPts val="700"/>
              </a:spcBef>
              <a:buClr>
                <a:schemeClr val="accent2"/>
              </a:buClr>
              <a:buSzPct val="60000"/>
              <a:buFont typeface="Wingdings"/>
              <a:buChar char=""/>
              <a:defRPr/>
            </a:pPr>
            <a:r>
              <a:rPr lang="fr-FR" sz="2600"/>
              <a:t>Hiérarchie </a:t>
            </a:r>
            <a:r>
              <a:rPr kumimoji="0" lang="fr-FR" sz="2600" b="0" i="0" u="none" strike="noStrike" kern="1200" cap="none" spc="0" normalizeH="0" baseline="0" noProof="0">
                <a:ln>
                  <a:noFill/>
                </a:ln>
                <a:solidFill>
                  <a:schemeClr val="tx1"/>
                </a:solidFill>
                <a:effectLst/>
                <a:uLnTx/>
                <a:uFillTx/>
                <a:latin typeface="+mn-lt"/>
                <a:ea typeface="+mn-ea"/>
                <a:cs typeface="+mn-cs"/>
              </a:rPr>
              <a:t>de groupement</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cxnSp>
        <p:nvCxnSpPr>
          <p:cNvPr id="11" name="Connecteur droit 10"/>
          <p:cNvCxnSpPr/>
          <p:nvPr/>
        </p:nvCxnSpPr>
        <p:spPr>
          <a:xfrm>
            <a:off x="8100807" y="2400300"/>
            <a:ext cx="0" cy="36068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8" name="Croix 17"/>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434" name="Picture 2"/>
          <p:cNvPicPr>
            <a:picLocks noChangeAspect="1" noChangeArrowheads="1"/>
          </p:cNvPicPr>
          <p:nvPr/>
        </p:nvPicPr>
        <p:blipFill>
          <a:blip r:embed="rId9"/>
          <a:srcRect l="48558"/>
          <a:stretch>
            <a:fillRect/>
          </a:stretch>
        </p:blipFill>
        <p:spPr bwMode="auto">
          <a:xfrm>
            <a:off x="8337176" y="4234646"/>
            <a:ext cx="3723976" cy="1880789"/>
          </a:xfrm>
          <a:prstGeom prst="rect">
            <a:avLst/>
          </a:prstGeom>
          <a:noFill/>
          <a:ln w="9525">
            <a:noFill/>
            <a:miter lim="800000"/>
            <a:headEnd/>
            <a:tailEnd/>
          </a:ln>
        </p:spPr>
      </p:pic>
      <p:pic>
        <p:nvPicPr>
          <p:cNvPr id="22" name="Picture 1"/>
          <p:cNvPicPr>
            <a:picLocks noChangeAspect="1" noChangeArrowheads="1"/>
          </p:cNvPicPr>
          <p:nvPr/>
        </p:nvPicPr>
        <p:blipFill>
          <a:blip r:embed="rId8"/>
          <a:srcRect t="50406" r="34303" b="6551"/>
          <a:stretch>
            <a:fillRect/>
          </a:stretch>
        </p:blipFill>
        <p:spPr bwMode="auto">
          <a:xfrm>
            <a:off x="167808" y="2162287"/>
            <a:ext cx="5049650" cy="1552463"/>
          </a:xfrm>
          <a:prstGeom prst="rect">
            <a:avLst/>
          </a:prstGeom>
          <a:noFill/>
          <a:ln w="9525">
            <a:noFill/>
            <a:miter lim="800000"/>
            <a:headEnd/>
            <a:tailEnd/>
          </a:ln>
        </p:spPr>
      </p:pic>
      <p:sp>
        <p:nvSpPr>
          <p:cNvPr id="23" name="Espace réservé du contenu 2"/>
          <p:cNvSpPr txBox="1">
            <a:spLocks/>
          </p:cNvSpPr>
          <p:nvPr/>
        </p:nvSpPr>
        <p:spPr>
          <a:xfrm>
            <a:off x="431383" y="1569720"/>
            <a:ext cx="7095236" cy="952500"/>
          </a:xfrm>
          <a:prstGeom prst="rect">
            <a:avLst/>
          </a:prstGeom>
        </p:spPr>
        <p:txBody>
          <a:bodyPr vert="horz">
            <a:normAutofit/>
          </a:bodyPr>
          <a:lstStyle/>
          <a:p>
            <a:pPr marL="320040" marR="0" lvl="1"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Topologie plate – méthode par inondation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24" name="Picture 1"/>
          <p:cNvPicPr>
            <a:picLocks noChangeAspect="1" noChangeArrowheads="1"/>
          </p:cNvPicPr>
          <p:nvPr/>
        </p:nvPicPr>
        <p:blipFill>
          <a:blip r:embed="rId8">
            <a:clrChange>
              <a:clrFrom>
                <a:srgbClr val="FFFFFF"/>
              </a:clrFrom>
              <a:clrTo>
                <a:srgbClr val="FFFFFF">
                  <a:alpha val="0"/>
                </a:srgbClr>
              </a:clrTo>
            </a:clrChange>
          </a:blip>
          <a:srcRect l="68053" t="66761" b="6992"/>
          <a:stretch>
            <a:fillRect/>
          </a:stretch>
        </p:blipFill>
        <p:spPr bwMode="auto">
          <a:xfrm>
            <a:off x="5292761" y="2883051"/>
            <a:ext cx="2775473" cy="1070020"/>
          </a:xfrm>
          <a:prstGeom prst="rect">
            <a:avLst/>
          </a:prstGeom>
          <a:noFill/>
          <a:ln w="9525">
            <a:noFill/>
            <a:miter lim="800000"/>
            <a:headEnd/>
            <a:tailEnd/>
          </a:ln>
        </p:spPr>
      </p:pic>
      <p:pic>
        <p:nvPicPr>
          <p:cNvPr id="25" name="Picture 1"/>
          <p:cNvPicPr>
            <a:picLocks noChangeAspect="1" noChangeArrowheads="1"/>
          </p:cNvPicPr>
          <p:nvPr/>
        </p:nvPicPr>
        <p:blipFill>
          <a:blip r:embed="rId8"/>
          <a:srcRect r="34163" b="56957"/>
          <a:stretch>
            <a:fillRect/>
          </a:stretch>
        </p:blipFill>
        <p:spPr bwMode="auto">
          <a:xfrm>
            <a:off x="167808" y="4905488"/>
            <a:ext cx="5060408" cy="15524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build="p"/>
      <p:bldP spid="9" grpId="0"/>
      <p:bldP spid="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9090670" y="481952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4" name="Croix 13"/>
          <p:cNvSpPr/>
          <p:nvPr/>
        </p:nvSpPr>
        <p:spPr>
          <a:xfrm>
            <a:off x="8662814" y="483222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5" name="Diagramme 14"/>
          <p:cNvGraphicFramePr/>
          <p:nvPr/>
        </p:nvGraphicFramePr>
        <p:xfrm>
          <a:off x="8045450" y="179705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a:off x="6696075" y="1581150"/>
            <a:ext cx="5495925" cy="5276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Méthodes de recherche des routes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15</a:t>
            </a:fld>
            <a:endParaRPr lang="fr-FR"/>
          </a:p>
        </p:txBody>
      </p:sp>
      <p:sp>
        <p:nvSpPr>
          <p:cNvPr id="4" name="Espace réservé du contenu 3"/>
          <p:cNvSpPr>
            <a:spLocks noGrp="1"/>
          </p:cNvSpPr>
          <p:nvPr>
            <p:ph sz="quarter" idx="1"/>
          </p:nvPr>
        </p:nvSpPr>
        <p:spPr>
          <a:xfrm>
            <a:off x="835914" y="4241799"/>
            <a:ext cx="2828036" cy="1511300"/>
          </a:xfrm>
        </p:spPr>
        <p:txBody>
          <a:bodyPr/>
          <a:lstStyle/>
          <a:p>
            <a:r>
              <a:rPr lang="fr-FR"/>
              <a:t>Proactive</a:t>
            </a:r>
          </a:p>
        </p:txBody>
      </p:sp>
      <p:pic>
        <p:nvPicPr>
          <p:cNvPr id="24578" name="Picture 2"/>
          <p:cNvPicPr>
            <a:picLocks noChangeAspect="1" noChangeArrowheads="1"/>
          </p:cNvPicPr>
          <p:nvPr/>
        </p:nvPicPr>
        <p:blipFill>
          <a:blip r:embed="rId8">
            <a:clrChange>
              <a:clrFrom>
                <a:srgbClr val="FFFFFF"/>
              </a:clrFrom>
              <a:clrTo>
                <a:srgbClr val="FFFFFF">
                  <a:alpha val="0"/>
                </a:srgbClr>
              </a:clrTo>
            </a:clrChange>
          </a:blip>
          <a:srcRect r="45754"/>
          <a:stretch>
            <a:fillRect/>
          </a:stretch>
        </p:blipFill>
        <p:spPr bwMode="auto">
          <a:xfrm>
            <a:off x="257176" y="4653451"/>
            <a:ext cx="4187824" cy="2204549"/>
          </a:xfrm>
          <a:prstGeom prst="rect">
            <a:avLst/>
          </a:prstGeom>
          <a:noFill/>
          <a:ln w="9525">
            <a:noFill/>
            <a:miter lim="800000"/>
            <a:headEnd/>
            <a:tailEnd/>
          </a:ln>
        </p:spPr>
      </p:pic>
      <p:pic>
        <p:nvPicPr>
          <p:cNvPr id="6" name="Picture 2"/>
          <p:cNvPicPr>
            <a:picLocks noChangeAspect="1" noChangeArrowheads="1"/>
          </p:cNvPicPr>
          <p:nvPr/>
        </p:nvPicPr>
        <p:blipFill>
          <a:blip r:embed="rId8"/>
          <a:srcRect l="64579" t="9356" b="33643"/>
          <a:stretch>
            <a:fillRect/>
          </a:stretch>
        </p:blipFill>
        <p:spPr bwMode="auto">
          <a:xfrm>
            <a:off x="4666430" y="4664176"/>
            <a:ext cx="2590684" cy="1190524"/>
          </a:xfrm>
          <a:prstGeom prst="rect">
            <a:avLst/>
          </a:prstGeom>
          <a:noFill/>
          <a:ln w="9525">
            <a:noFill/>
            <a:miter lim="800000"/>
            <a:headEnd/>
            <a:tailEnd/>
          </a:ln>
        </p:spPr>
      </p:pic>
      <p:sp>
        <p:nvSpPr>
          <p:cNvPr id="7" name="Espace réservé du contenu 3"/>
          <p:cNvSpPr txBox="1">
            <a:spLocks/>
          </p:cNvSpPr>
          <p:nvPr/>
        </p:nvSpPr>
        <p:spPr>
          <a:xfrm>
            <a:off x="6874764" y="16891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Hybride</a:t>
            </a:r>
          </a:p>
        </p:txBody>
      </p:sp>
      <p:pic>
        <p:nvPicPr>
          <p:cNvPr id="24579" name="Picture 3"/>
          <p:cNvPicPr>
            <a:picLocks noChangeAspect="1" noChangeArrowheads="1"/>
          </p:cNvPicPr>
          <p:nvPr/>
        </p:nvPicPr>
        <p:blipFill>
          <a:blip r:embed="rId9"/>
          <a:srcRect r="60614"/>
          <a:stretch>
            <a:fillRect/>
          </a:stretch>
        </p:blipFill>
        <p:spPr bwMode="auto">
          <a:xfrm>
            <a:off x="527049" y="2111374"/>
            <a:ext cx="2551339" cy="2143125"/>
          </a:xfrm>
          <a:prstGeom prst="rect">
            <a:avLst/>
          </a:prstGeom>
          <a:noFill/>
          <a:ln w="9525">
            <a:noFill/>
            <a:miter lim="800000"/>
            <a:headEnd/>
            <a:tailEnd/>
          </a:ln>
        </p:spPr>
      </p:pic>
      <p:pic>
        <p:nvPicPr>
          <p:cNvPr id="9" name="Picture 3"/>
          <p:cNvPicPr>
            <a:picLocks noChangeAspect="1" noChangeArrowheads="1"/>
          </p:cNvPicPr>
          <p:nvPr/>
        </p:nvPicPr>
        <p:blipFill>
          <a:blip r:embed="rId9"/>
          <a:srcRect l="50663"/>
          <a:stretch>
            <a:fillRect/>
          </a:stretch>
        </p:blipFill>
        <p:spPr bwMode="auto">
          <a:xfrm>
            <a:off x="3289299" y="2130313"/>
            <a:ext cx="3413849" cy="2289287"/>
          </a:xfrm>
          <a:prstGeom prst="rect">
            <a:avLst/>
          </a:prstGeom>
          <a:noFill/>
          <a:ln w="9525">
            <a:noFill/>
            <a:miter lim="800000"/>
            <a:headEnd/>
            <a:tailEnd/>
          </a:ln>
        </p:spPr>
      </p:pic>
      <p:sp>
        <p:nvSpPr>
          <p:cNvPr id="11" name="Espace réservé du contenu 3"/>
          <p:cNvSpPr txBox="1">
            <a:spLocks/>
          </p:cNvSpPr>
          <p:nvPr/>
        </p:nvSpPr>
        <p:spPr>
          <a:xfrm>
            <a:off x="893064" y="16002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Réactive</a:t>
            </a:r>
          </a:p>
        </p:txBody>
      </p:sp>
      <p:pic>
        <p:nvPicPr>
          <p:cNvPr id="12" name="Picture 4"/>
          <p:cNvPicPr>
            <a:picLocks noChangeAspect="1" noChangeArrowheads="1"/>
          </p:cNvPicPr>
          <p:nvPr/>
        </p:nvPicPr>
        <p:blipFill>
          <a:blip r:embed="rId10"/>
          <a:srcRect l="67990" t="6131" b="15054"/>
          <a:stretch>
            <a:fillRect/>
          </a:stretch>
        </p:blipFill>
        <p:spPr bwMode="auto">
          <a:xfrm>
            <a:off x="9642957" y="4255966"/>
            <a:ext cx="2549043" cy="2602034"/>
          </a:xfrm>
          <a:prstGeom prst="rect">
            <a:avLst/>
          </a:prstGeom>
          <a:noFill/>
          <a:ln w="9525">
            <a:noFill/>
            <a:miter lim="800000"/>
            <a:headEnd/>
            <a:tailEnd/>
          </a:ln>
        </p:spPr>
      </p:pic>
      <p:pic>
        <p:nvPicPr>
          <p:cNvPr id="24580" name="Picture 4"/>
          <p:cNvPicPr>
            <a:picLocks noChangeAspect="1" noChangeArrowheads="1"/>
          </p:cNvPicPr>
          <p:nvPr/>
        </p:nvPicPr>
        <p:blipFill>
          <a:blip r:embed="rId10">
            <a:clrChange>
              <a:clrFrom>
                <a:srgbClr val="FFFFFF"/>
              </a:clrFrom>
              <a:clrTo>
                <a:srgbClr val="FFFFFF">
                  <a:alpha val="0"/>
                </a:srgbClr>
              </a:clrTo>
            </a:clrChange>
          </a:blip>
          <a:srcRect r="40821"/>
          <a:stretch>
            <a:fillRect/>
          </a:stretch>
        </p:blipFill>
        <p:spPr bwMode="auto">
          <a:xfrm>
            <a:off x="7593012" y="2199050"/>
            <a:ext cx="3687763" cy="2583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build="p"/>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Stratégies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16</a:t>
            </a:fld>
            <a:endParaRPr lang="fr-FR"/>
          </a:p>
        </p:txBody>
      </p:sp>
      <p:pic>
        <p:nvPicPr>
          <p:cNvPr id="25602" name="Picture 2"/>
          <p:cNvPicPr>
            <a:picLocks noChangeAspect="1" noChangeArrowheads="1"/>
          </p:cNvPicPr>
          <p:nvPr/>
        </p:nvPicPr>
        <p:blipFill>
          <a:blip r:embed="rId3"/>
          <a:srcRect/>
          <a:stretch>
            <a:fillRect/>
          </a:stretch>
        </p:blipFill>
        <p:spPr bwMode="auto">
          <a:xfrm>
            <a:off x="273568" y="2075231"/>
            <a:ext cx="5393585" cy="2839669"/>
          </a:xfrm>
          <a:prstGeom prst="rect">
            <a:avLst/>
          </a:prstGeom>
          <a:noFill/>
          <a:ln w="9525">
            <a:noFill/>
            <a:miter lim="800000"/>
            <a:headEnd/>
            <a:tailEnd/>
          </a:ln>
        </p:spPr>
      </p:pic>
      <p:pic>
        <p:nvPicPr>
          <p:cNvPr id="25604" name="Picture 4"/>
          <p:cNvPicPr>
            <a:picLocks noChangeAspect="1" noChangeArrowheads="1"/>
          </p:cNvPicPr>
          <p:nvPr/>
        </p:nvPicPr>
        <p:blipFill>
          <a:blip r:embed="rId4"/>
          <a:srcRect r="48901"/>
          <a:stretch>
            <a:fillRect/>
          </a:stretch>
        </p:blipFill>
        <p:spPr bwMode="auto">
          <a:xfrm>
            <a:off x="5789611" y="2717119"/>
            <a:ext cx="4027465" cy="2850016"/>
          </a:xfrm>
          <a:prstGeom prst="rect">
            <a:avLst/>
          </a:prstGeom>
          <a:noFill/>
          <a:ln w="9525">
            <a:noFill/>
            <a:miter lim="800000"/>
            <a:headEnd/>
            <a:tailEnd/>
          </a:ln>
        </p:spPr>
      </p:pic>
      <p:pic>
        <p:nvPicPr>
          <p:cNvPr id="25605" name="Picture 5"/>
          <p:cNvPicPr>
            <a:picLocks noChangeAspect="1" noChangeArrowheads="1"/>
          </p:cNvPicPr>
          <p:nvPr/>
        </p:nvPicPr>
        <p:blipFill>
          <a:blip r:embed="rId5"/>
          <a:srcRect r="57018"/>
          <a:stretch>
            <a:fillRect/>
          </a:stretch>
        </p:blipFill>
        <p:spPr bwMode="auto">
          <a:xfrm>
            <a:off x="6033406" y="2739117"/>
            <a:ext cx="2927391" cy="2819854"/>
          </a:xfrm>
          <a:prstGeom prst="rect">
            <a:avLst/>
          </a:prstGeom>
          <a:noFill/>
          <a:ln w="9525">
            <a:noFill/>
            <a:miter lim="800000"/>
            <a:headEnd/>
            <a:tailEnd/>
          </a:ln>
        </p:spPr>
      </p:pic>
      <p:pic>
        <p:nvPicPr>
          <p:cNvPr id="25606" name="Picture 6"/>
          <p:cNvPicPr>
            <a:picLocks noChangeAspect="1" noChangeArrowheads="1"/>
          </p:cNvPicPr>
          <p:nvPr/>
        </p:nvPicPr>
        <p:blipFill>
          <a:blip r:embed="rId6"/>
          <a:srcRect r="54653"/>
          <a:stretch>
            <a:fillRect/>
          </a:stretch>
        </p:blipFill>
        <p:spPr bwMode="auto">
          <a:xfrm>
            <a:off x="5954939" y="2679700"/>
            <a:ext cx="3075940" cy="3111500"/>
          </a:xfrm>
          <a:prstGeom prst="rect">
            <a:avLst/>
          </a:prstGeom>
          <a:noFill/>
          <a:ln w="9525">
            <a:noFill/>
            <a:miter lim="800000"/>
            <a:headEnd/>
            <a:tailEnd/>
          </a:ln>
        </p:spPr>
      </p:pic>
      <p:pic>
        <p:nvPicPr>
          <p:cNvPr id="25607" name="Picture 7"/>
          <p:cNvPicPr>
            <a:picLocks noChangeAspect="1" noChangeArrowheads="1"/>
          </p:cNvPicPr>
          <p:nvPr/>
        </p:nvPicPr>
        <p:blipFill>
          <a:blip r:embed="rId7"/>
          <a:srcRect r="45028"/>
          <a:stretch>
            <a:fillRect/>
          </a:stretch>
        </p:blipFill>
        <p:spPr bwMode="auto">
          <a:xfrm>
            <a:off x="5974671" y="2779032"/>
            <a:ext cx="3112179" cy="2680170"/>
          </a:xfrm>
          <a:prstGeom prst="rect">
            <a:avLst/>
          </a:prstGeom>
          <a:noFill/>
          <a:ln w="9525">
            <a:noFill/>
            <a:miter lim="800000"/>
            <a:headEnd/>
            <a:tailEnd/>
          </a:ln>
        </p:spPr>
      </p:pic>
      <p:sp>
        <p:nvSpPr>
          <p:cNvPr id="12" name="Espace réservé du contenu 3"/>
          <p:cNvSpPr txBox="1">
            <a:spLocks/>
          </p:cNvSpPr>
          <p:nvPr/>
        </p:nvSpPr>
        <p:spPr>
          <a:xfrm>
            <a:off x="599138" y="1600200"/>
            <a:ext cx="11057636" cy="1026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Informations contextuelles propre aux systèmes routiers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4" name="Picture 4"/>
          <p:cNvPicPr>
            <a:picLocks noChangeAspect="1" noChangeArrowheads="1"/>
          </p:cNvPicPr>
          <p:nvPr/>
        </p:nvPicPr>
        <p:blipFill>
          <a:blip r:embed="rId4">
            <a:clrChange>
              <a:clrFrom>
                <a:srgbClr val="FFFFFF"/>
              </a:clrFrom>
              <a:clrTo>
                <a:srgbClr val="FFFFFF">
                  <a:alpha val="0"/>
                </a:srgbClr>
              </a:clrTo>
            </a:clrChange>
          </a:blip>
          <a:srcRect l="54162" t="11781" b="21770"/>
          <a:stretch>
            <a:fillRect/>
          </a:stretch>
        </p:blipFill>
        <p:spPr bwMode="auto">
          <a:xfrm>
            <a:off x="8765608" y="4604657"/>
            <a:ext cx="3322631" cy="1741713"/>
          </a:xfrm>
          <a:prstGeom prst="rect">
            <a:avLst/>
          </a:prstGeom>
          <a:noFill/>
          <a:ln w="9525">
            <a:noFill/>
            <a:miter lim="800000"/>
            <a:headEnd/>
            <a:tailEnd/>
          </a:ln>
        </p:spPr>
      </p:pic>
      <p:pic>
        <p:nvPicPr>
          <p:cNvPr id="16" name="Picture 7"/>
          <p:cNvPicPr>
            <a:picLocks noChangeAspect="1" noChangeArrowheads="1"/>
          </p:cNvPicPr>
          <p:nvPr/>
        </p:nvPicPr>
        <p:blipFill>
          <a:blip r:embed="rId7"/>
          <a:srcRect l="57566" t="7215" r="-367" b="36895"/>
          <a:stretch>
            <a:fillRect/>
          </a:stretch>
        </p:blipFill>
        <p:spPr bwMode="auto">
          <a:xfrm>
            <a:off x="8874578" y="4504450"/>
            <a:ext cx="3031671" cy="1874124"/>
          </a:xfrm>
          <a:prstGeom prst="rect">
            <a:avLst/>
          </a:prstGeom>
          <a:noFill/>
          <a:ln w="9525">
            <a:noFill/>
            <a:miter lim="800000"/>
            <a:headEnd/>
            <a:tailEnd/>
          </a:ln>
        </p:spPr>
      </p:pic>
      <p:pic>
        <p:nvPicPr>
          <p:cNvPr id="17" name="Picture 6"/>
          <p:cNvPicPr>
            <a:picLocks noChangeAspect="1" noChangeArrowheads="1"/>
          </p:cNvPicPr>
          <p:nvPr/>
        </p:nvPicPr>
        <p:blipFill>
          <a:blip r:embed="rId6"/>
          <a:srcRect l="55439" t="13143" r="524" b="43143"/>
          <a:stretch>
            <a:fillRect/>
          </a:stretch>
        </p:blipFill>
        <p:spPr bwMode="auto">
          <a:xfrm>
            <a:off x="8915400" y="4914900"/>
            <a:ext cx="3214594" cy="1463788"/>
          </a:xfrm>
          <a:prstGeom prst="rect">
            <a:avLst/>
          </a:prstGeom>
          <a:noFill/>
          <a:ln w="9525">
            <a:noFill/>
            <a:miter lim="800000"/>
            <a:headEnd/>
            <a:tailEnd/>
          </a:ln>
        </p:spPr>
      </p:pic>
      <p:pic>
        <p:nvPicPr>
          <p:cNvPr id="18" name="Picture 5"/>
          <p:cNvPicPr>
            <a:picLocks noChangeAspect="1" noChangeArrowheads="1"/>
          </p:cNvPicPr>
          <p:nvPr/>
        </p:nvPicPr>
        <p:blipFill>
          <a:blip r:embed="rId5"/>
          <a:srcRect l="47544" b="25565"/>
          <a:stretch>
            <a:fillRect/>
          </a:stretch>
        </p:blipFill>
        <p:spPr bwMode="auto">
          <a:xfrm>
            <a:off x="8953500" y="4800600"/>
            <a:ext cx="2705100" cy="1589284"/>
          </a:xfrm>
          <a:prstGeom prst="rect">
            <a:avLst/>
          </a:prstGeom>
          <a:noFill/>
          <a:ln w="9525">
            <a:noFill/>
            <a:miter lim="800000"/>
            <a:headEnd/>
            <a:tailEnd/>
          </a:ln>
        </p:spPr>
      </p:pic>
      <p:sp>
        <p:nvSpPr>
          <p:cNvPr id="15"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Preferred Group Broadcasting</a:t>
            </a:r>
            <a:endParaRPr kumimoji="0" lang="fr-FR" sz="2800" i="1" u="none" strike="noStrike" kern="1200" cap="none" spc="0" normalizeH="0" baseline="0" noProof="0">
              <a:ln>
                <a:noFill/>
              </a:ln>
              <a:solidFill>
                <a:schemeClr val="tx1"/>
              </a:solidFill>
              <a:effectLst/>
              <a:uLnTx/>
              <a:uFillTx/>
              <a:latin typeface="+mn-lt"/>
              <a:ea typeface="+mn-ea"/>
              <a:cs typeface="+mn-cs"/>
            </a:endParaRPr>
          </a:p>
        </p:txBody>
      </p:sp>
      <p:sp>
        <p:nvSpPr>
          <p:cNvPr id="21" name="Espace réservé du contenu 3"/>
          <p:cNvSpPr txBox="1">
            <a:spLocks/>
          </p:cNvSpPr>
          <p:nvPr/>
        </p:nvSpPr>
        <p:spPr>
          <a:xfrm>
            <a:off x="228600" y="4953000"/>
            <a:ext cx="5649363"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Contraintes géographiques de surfaces</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Restrictions locales de la zone de recherche du nœud relais suivant</a:t>
            </a:r>
          </a:p>
        </p:txBody>
      </p:sp>
      <p:sp>
        <p:nvSpPr>
          <p:cNvPr id="22"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Routage glouton</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3" name="Espace réservé du contenu 3"/>
          <p:cNvSpPr txBox="1">
            <a:spLocks/>
          </p:cNvSpPr>
          <p:nvPr/>
        </p:nvSpPr>
        <p:spPr>
          <a:xfrm>
            <a:off x="228600" y="4953000"/>
            <a:ext cx="5640309"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Minimisation de la distance entre le nœud relais et le destinataire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Besoin d’un service de localisation</a:t>
            </a:r>
          </a:p>
        </p:txBody>
      </p:sp>
      <p:sp>
        <p:nvSpPr>
          <p:cNvPr id="24"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Geographic Source Routing</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5" name="Espace réservé du contenu 3"/>
          <p:cNvSpPr txBox="1">
            <a:spLocks/>
          </p:cNvSpPr>
          <p:nvPr/>
        </p:nvSpPr>
        <p:spPr>
          <a:xfrm>
            <a:off x="228600" y="4953000"/>
            <a:ext cx="5622202"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Système d’ancre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Intersections à franchir</a:t>
            </a:r>
          </a:p>
        </p:txBody>
      </p:sp>
      <p:sp>
        <p:nvSpPr>
          <p:cNvPr id="26"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Vehicle Assisted Data Delivery</a:t>
            </a:r>
            <a:endParaRPr kumimoji="0" lang="fr-FR" sz="2800" b="0" i="1" strike="noStrike" kern="1200" cap="none" spc="0" normalizeH="0" baseline="0" noProof="0">
              <a:ln>
                <a:noFill/>
              </a:ln>
              <a:solidFill>
                <a:schemeClr val="tx1"/>
              </a:solidFill>
              <a:effectLst/>
              <a:uLnTx/>
              <a:uFillTx/>
              <a:latin typeface="+mn-lt"/>
              <a:ea typeface="+mn-ea"/>
              <a:cs typeface="+mn-cs"/>
            </a:endParaRPr>
          </a:p>
        </p:txBody>
      </p:sp>
      <p:sp>
        <p:nvSpPr>
          <p:cNvPr id="27" name="Espace réservé du contenu 3"/>
          <p:cNvSpPr txBox="1">
            <a:spLocks/>
          </p:cNvSpPr>
          <p:nvPr/>
        </p:nvSpPr>
        <p:spPr>
          <a:xfrm>
            <a:off x="228600" y="4953000"/>
            <a:ext cx="5728257" cy="1291359"/>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Modes d’élections des nœuds relais :</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L-VADD : minimisation de la distance</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D-VADD :</a:t>
            </a:r>
            <a:r>
              <a:rPr kumimoji="0" lang="fr-FR" sz="2000" b="0" i="0" u="none" strike="noStrike" kern="1200" cap="none" spc="0" normalizeH="0" noProof="0">
                <a:ln>
                  <a:noFill/>
                </a:ln>
                <a:solidFill>
                  <a:schemeClr val="tx1"/>
                </a:solidFill>
                <a:effectLst/>
                <a:uLnTx/>
                <a:uFillTx/>
                <a:latin typeface="+mn-lt"/>
                <a:ea typeface="+mn-ea"/>
                <a:cs typeface="+mn-cs"/>
              </a:rPr>
              <a:t> privilégie la direction</a:t>
            </a:r>
          </a:p>
        </p:txBody>
      </p:sp>
      <p:sp>
        <p:nvSpPr>
          <p:cNvPr id="28" name="Rectangle 27"/>
          <p:cNvSpPr/>
          <p:nvPr/>
        </p:nvSpPr>
        <p:spPr>
          <a:xfrm>
            <a:off x="188686" y="6320982"/>
            <a:ext cx="12003314" cy="523220"/>
          </a:xfrm>
          <a:prstGeom prst="rect">
            <a:avLst/>
          </a:prstGeom>
        </p:spPr>
        <p:txBody>
          <a:bodyPr wrap="square">
            <a:spAutoFit/>
          </a:bodyPr>
          <a:lstStyle/>
          <a:p>
            <a:r>
              <a:rPr lang="en-US" sz="1400"/>
              <a:t>Valery Naumov, Rainer Baumann, and Thomas Gross. An evaluation of inter-vehicle ad hoc networks based on realistic vehicular traces. In Proceedings of the 7th ACM international symposium on Mobile ad hoc networking and computing, pages 108-119, ACM, 2006</a:t>
            </a:r>
            <a:endParaRPr lang="fr-FR" sz="1400"/>
          </a:p>
        </p:txBody>
      </p:sp>
      <p:sp>
        <p:nvSpPr>
          <p:cNvPr id="29" name="Rectangle 28"/>
          <p:cNvSpPr/>
          <p:nvPr/>
        </p:nvSpPr>
        <p:spPr>
          <a:xfrm>
            <a:off x="188686" y="6320982"/>
            <a:ext cx="11974286" cy="523220"/>
          </a:xfrm>
          <a:prstGeom prst="rect">
            <a:avLst/>
          </a:prstGeom>
          <a:solidFill>
            <a:srgbClr val="FFFFFF"/>
          </a:solidFill>
        </p:spPr>
        <p:txBody>
          <a:bodyPr wrap="square">
            <a:spAutoFit/>
          </a:bodyPr>
          <a:lstStyle/>
          <a:p>
            <a:r>
              <a:rPr lang="fr-FR" sz="1400"/>
              <a:t>Brad Karp and Hsiang-Tsung Kung. Gpsr : Greedy perimeter stateless routing for wireless networks. </a:t>
            </a:r>
            <a:r>
              <a:rPr lang="en-US" sz="1400"/>
              <a:t>In Proceedings of the 6th annual international conference on Mobile computing and networking, </a:t>
            </a:r>
            <a:r>
              <a:rPr lang="fr-FR" sz="1400"/>
              <a:t>pages 243-254. ACM, 2000</a:t>
            </a:r>
          </a:p>
        </p:txBody>
      </p:sp>
      <p:sp>
        <p:nvSpPr>
          <p:cNvPr id="30" name="Rectangle 29"/>
          <p:cNvSpPr/>
          <p:nvPr/>
        </p:nvSpPr>
        <p:spPr>
          <a:xfrm>
            <a:off x="188686" y="6320982"/>
            <a:ext cx="11988800" cy="523220"/>
          </a:xfrm>
          <a:prstGeom prst="rect">
            <a:avLst/>
          </a:prstGeom>
          <a:solidFill>
            <a:srgbClr val="FFFFFF"/>
          </a:solidFill>
        </p:spPr>
        <p:txBody>
          <a:bodyPr wrap="square">
            <a:spAutoFit/>
          </a:bodyPr>
          <a:lstStyle/>
          <a:p>
            <a:r>
              <a:rPr lang="en-US" sz="1400"/>
              <a:t>Tsu-Wei Chen and Mario Gerla. Global state routing : A new routing scheme for ad-hoc wireless networks. In Communications, 1998. ICC 98. Conference Record. 1998 IEEE International Confer</a:t>
            </a:r>
            <a:r>
              <a:rPr lang="fr-FR" sz="1400"/>
              <a:t>ence on, volume 1, pages 171-175. IEEE, 1998</a:t>
            </a:r>
          </a:p>
        </p:txBody>
      </p:sp>
      <p:sp>
        <p:nvSpPr>
          <p:cNvPr id="31" name="Rectangle 30"/>
          <p:cNvSpPr/>
          <p:nvPr/>
        </p:nvSpPr>
        <p:spPr>
          <a:xfrm>
            <a:off x="188686" y="6320982"/>
            <a:ext cx="11959771" cy="523220"/>
          </a:xfrm>
          <a:prstGeom prst="rect">
            <a:avLst/>
          </a:prstGeom>
          <a:solidFill>
            <a:srgbClr val="FFFFFF"/>
          </a:solidFill>
        </p:spPr>
        <p:txBody>
          <a:bodyPr wrap="square">
            <a:spAutoFit/>
          </a:bodyPr>
          <a:lstStyle/>
          <a:p>
            <a:endParaRPr lang="fr-FR" sz="1400"/>
          </a:p>
          <a:p>
            <a:r>
              <a:rPr lang="fr-FR" sz="1400"/>
              <a:t>Jing Zhao and Guohong Cao. Vadd : Vehicle-assisted data delivery in vehicular ad hoc networks. IEEE transactions on vehicular technology, 57(3) :1910-1922,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560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6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560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560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6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P spid="25" grpId="0" animBg="1"/>
      <p:bldP spid="26" grpId="0" animBg="1"/>
      <p:bldP spid="27" grpId="0" animBg="1"/>
      <p:bldP spid="28" grpId="0"/>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3"/>
          <p:cNvSpPr/>
          <p:nvPr/>
        </p:nvSpPr>
        <p:spPr>
          <a:xfrm>
            <a:off x="1209675" y="397690"/>
            <a:ext cx="10896600" cy="295348"/>
          </a:xfrm>
          <a:prstGeom prst="rightArrow">
            <a:avLst>
              <a:gd name="adj1" fmla="val 50000"/>
              <a:gd name="adj2" fmla="val 284961"/>
            </a:avLst>
          </a:prstGeom>
        </p:spPr>
        <p:style>
          <a:lnRef idx="2">
            <a:schemeClr val="accent6">
              <a:shade val="50000"/>
            </a:schemeClr>
          </a:lnRef>
          <a:fillRef idx="1">
            <a:schemeClr val="accent6"/>
          </a:fillRef>
          <a:effectRef idx="0">
            <a:schemeClr val="accent6"/>
          </a:effectRef>
          <a:fontRef idx="minor">
            <a:schemeClr val="lt1"/>
          </a:fontRef>
        </p:style>
        <p:txBody>
          <a:bodyPr lIns="91413" tIns="45706" rIns="91413" bIns="45706" rtlCol="0" anchor="ctr"/>
          <a:lstStyle/>
          <a:p>
            <a:pPr algn="ctr"/>
            <a:endParaRPr lang="fr-FR"/>
          </a:p>
        </p:txBody>
      </p:sp>
      <p:sp>
        <p:nvSpPr>
          <p:cNvPr id="6" name="ZoneTexte 5"/>
          <p:cNvSpPr txBox="1"/>
          <p:nvPr/>
        </p:nvSpPr>
        <p:spPr>
          <a:xfrm>
            <a:off x="1010841" y="212799"/>
            <a:ext cx="720081" cy="261582"/>
          </a:xfrm>
          <a:prstGeom prst="rect">
            <a:avLst/>
          </a:prstGeom>
          <a:noFill/>
        </p:spPr>
        <p:txBody>
          <a:bodyPr wrap="square" lIns="91413" tIns="45706" rIns="91413" bIns="45706" rtlCol="0">
            <a:spAutoFit/>
          </a:bodyPr>
          <a:lstStyle/>
          <a:p>
            <a:r>
              <a:rPr lang="fr-FR" sz="1100" b="1"/>
              <a:t>1994</a:t>
            </a:r>
          </a:p>
        </p:txBody>
      </p:sp>
      <p:sp>
        <p:nvSpPr>
          <p:cNvPr id="7" name="ZoneTexte 6"/>
          <p:cNvSpPr txBox="1"/>
          <p:nvPr/>
        </p:nvSpPr>
        <p:spPr>
          <a:xfrm>
            <a:off x="2215928" y="212799"/>
            <a:ext cx="720081" cy="261582"/>
          </a:xfrm>
          <a:prstGeom prst="rect">
            <a:avLst/>
          </a:prstGeom>
          <a:noFill/>
        </p:spPr>
        <p:txBody>
          <a:bodyPr wrap="square" lIns="91413" tIns="45706" rIns="91413" bIns="45706" rtlCol="0">
            <a:spAutoFit/>
          </a:bodyPr>
          <a:lstStyle/>
          <a:p>
            <a:r>
              <a:rPr lang="fr-FR" sz="1100" b="1"/>
              <a:t>1998</a:t>
            </a:r>
          </a:p>
        </p:txBody>
      </p:sp>
      <p:sp>
        <p:nvSpPr>
          <p:cNvPr id="8" name="ZoneTexte 7"/>
          <p:cNvSpPr txBox="1"/>
          <p:nvPr/>
        </p:nvSpPr>
        <p:spPr>
          <a:xfrm>
            <a:off x="2772941" y="212799"/>
            <a:ext cx="720081" cy="261582"/>
          </a:xfrm>
          <a:prstGeom prst="rect">
            <a:avLst/>
          </a:prstGeom>
          <a:noFill/>
        </p:spPr>
        <p:txBody>
          <a:bodyPr wrap="square" lIns="91413" tIns="45706" rIns="91413" bIns="45706" rtlCol="0">
            <a:spAutoFit/>
          </a:bodyPr>
          <a:lstStyle/>
          <a:p>
            <a:r>
              <a:rPr lang="fr-FR" sz="1100" b="1"/>
              <a:t>2000</a:t>
            </a:r>
          </a:p>
        </p:txBody>
      </p:sp>
      <p:sp>
        <p:nvSpPr>
          <p:cNvPr id="9" name="ZoneTexte 8"/>
          <p:cNvSpPr txBox="1"/>
          <p:nvPr/>
        </p:nvSpPr>
        <p:spPr>
          <a:xfrm>
            <a:off x="1627958" y="212799"/>
            <a:ext cx="720081" cy="261582"/>
          </a:xfrm>
          <a:prstGeom prst="rect">
            <a:avLst/>
          </a:prstGeom>
          <a:noFill/>
        </p:spPr>
        <p:txBody>
          <a:bodyPr wrap="square" lIns="91413" tIns="45706" rIns="91413" bIns="45706" rtlCol="0">
            <a:spAutoFit/>
          </a:bodyPr>
          <a:lstStyle/>
          <a:p>
            <a:r>
              <a:rPr lang="fr-FR" sz="1100" b="1"/>
              <a:t>1996</a:t>
            </a:r>
          </a:p>
        </p:txBody>
      </p:sp>
      <p:sp>
        <p:nvSpPr>
          <p:cNvPr id="10" name="ZoneTexte 9"/>
          <p:cNvSpPr txBox="1"/>
          <p:nvPr/>
        </p:nvSpPr>
        <p:spPr>
          <a:xfrm>
            <a:off x="6085991" y="212799"/>
            <a:ext cx="720081" cy="261582"/>
          </a:xfrm>
          <a:prstGeom prst="rect">
            <a:avLst/>
          </a:prstGeom>
          <a:noFill/>
        </p:spPr>
        <p:txBody>
          <a:bodyPr wrap="square" lIns="91413" tIns="45706" rIns="91413" bIns="45706" rtlCol="0">
            <a:spAutoFit/>
          </a:bodyPr>
          <a:lstStyle/>
          <a:p>
            <a:r>
              <a:rPr lang="fr-FR" sz="1100" b="1"/>
              <a:t>2008</a:t>
            </a:r>
          </a:p>
        </p:txBody>
      </p:sp>
      <p:sp>
        <p:nvSpPr>
          <p:cNvPr id="11" name="ZoneTexte 10"/>
          <p:cNvSpPr txBox="1"/>
          <p:nvPr/>
        </p:nvSpPr>
        <p:spPr>
          <a:xfrm>
            <a:off x="3316240" y="212799"/>
            <a:ext cx="576064" cy="261582"/>
          </a:xfrm>
          <a:prstGeom prst="rect">
            <a:avLst/>
          </a:prstGeom>
          <a:noFill/>
        </p:spPr>
        <p:txBody>
          <a:bodyPr wrap="square" lIns="91413" tIns="45706" rIns="91413" bIns="45706" rtlCol="0">
            <a:spAutoFit/>
          </a:bodyPr>
          <a:lstStyle/>
          <a:p>
            <a:r>
              <a:rPr lang="fr-FR" sz="1100" b="1"/>
              <a:t>2002</a:t>
            </a:r>
          </a:p>
        </p:txBody>
      </p:sp>
      <p:sp>
        <p:nvSpPr>
          <p:cNvPr id="12" name="ZoneTexte 11"/>
          <p:cNvSpPr txBox="1"/>
          <p:nvPr/>
        </p:nvSpPr>
        <p:spPr>
          <a:xfrm>
            <a:off x="5114735" y="212799"/>
            <a:ext cx="720081" cy="261582"/>
          </a:xfrm>
          <a:prstGeom prst="rect">
            <a:avLst/>
          </a:prstGeom>
          <a:noFill/>
        </p:spPr>
        <p:txBody>
          <a:bodyPr wrap="square" lIns="91413" tIns="45706" rIns="91413" bIns="45706" rtlCol="0">
            <a:spAutoFit/>
          </a:bodyPr>
          <a:lstStyle/>
          <a:p>
            <a:r>
              <a:rPr lang="fr-FR" sz="1100" b="1"/>
              <a:t>2006</a:t>
            </a:r>
          </a:p>
        </p:txBody>
      </p:sp>
      <p:sp>
        <p:nvSpPr>
          <p:cNvPr id="13" name="ZoneTexte 12"/>
          <p:cNvSpPr txBox="1"/>
          <p:nvPr/>
        </p:nvSpPr>
        <p:spPr>
          <a:xfrm>
            <a:off x="7057247" y="212799"/>
            <a:ext cx="720081" cy="261582"/>
          </a:xfrm>
          <a:prstGeom prst="rect">
            <a:avLst/>
          </a:prstGeom>
          <a:noFill/>
        </p:spPr>
        <p:txBody>
          <a:bodyPr wrap="square" lIns="91413" tIns="45706" rIns="91413" bIns="45706" rtlCol="0">
            <a:spAutoFit/>
          </a:bodyPr>
          <a:lstStyle/>
          <a:p>
            <a:r>
              <a:rPr lang="fr-FR" sz="1100" b="1"/>
              <a:t>2010</a:t>
            </a:r>
          </a:p>
        </p:txBody>
      </p:sp>
      <p:sp>
        <p:nvSpPr>
          <p:cNvPr id="14" name="ZoneTexte 13"/>
          <p:cNvSpPr txBox="1"/>
          <p:nvPr/>
        </p:nvSpPr>
        <p:spPr>
          <a:xfrm>
            <a:off x="8028503" y="212799"/>
            <a:ext cx="720081" cy="261582"/>
          </a:xfrm>
          <a:prstGeom prst="rect">
            <a:avLst/>
          </a:prstGeom>
          <a:noFill/>
        </p:spPr>
        <p:txBody>
          <a:bodyPr wrap="square" lIns="91413" tIns="45706" rIns="91413" bIns="45706" rtlCol="0">
            <a:spAutoFit/>
          </a:bodyPr>
          <a:lstStyle/>
          <a:p>
            <a:r>
              <a:rPr lang="fr-FR" sz="1100" b="1"/>
              <a:t>2012</a:t>
            </a:r>
          </a:p>
        </p:txBody>
      </p:sp>
      <p:sp>
        <p:nvSpPr>
          <p:cNvPr id="15" name="ZoneTexte 14"/>
          <p:cNvSpPr txBox="1"/>
          <p:nvPr/>
        </p:nvSpPr>
        <p:spPr>
          <a:xfrm>
            <a:off x="8999759" y="212799"/>
            <a:ext cx="720081" cy="261582"/>
          </a:xfrm>
          <a:prstGeom prst="rect">
            <a:avLst/>
          </a:prstGeom>
          <a:noFill/>
        </p:spPr>
        <p:txBody>
          <a:bodyPr wrap="square" lIns="91413" tIns="45706" rIns="91413" bIns="45706" rtlCol="0">
            <a:spAutoFit/>
          </a:bodyPr>
          <a:lstStyle/>
          <a:p>
            <a:r>
              <a:rPr lang="fr-FR" sz="1100" b="1"/>
              <a:t>2014</a:t>
            </a:r>
          </a:p>
        </p:txBody>
      </p:sp>
      <p:sp>
        <p:nvSpPr>
          <p:cNvPr id="32" name="ZoneTexte 31"/>
          <p:cNvSpPr txBox="1"/>
          <p:nvPr/>
        </p:nvSpPr>
        <p:spPr>
          <a:xfrm>
            <a:off x="4143479" y="212799"/>
            <a:ext cx="720081" cy="261582"/>
          </a:xfrm>
          <a:prstGeom prst="rect">
            <a:avLst/>
          </a:prstGeom>
          <a:noFill/>
        </p:spPr>
        <p:txBody>
          <a:bodyPr wrap="square" lIns="91413" tIns="45706" rIns="91413" bIns="45706" rtlCol="0">
            <a:spAutoFit/>
          </a:bodyPr>
          <a:lstStyle/>
          <a:p>
            <a:r>
              <a:rPr lang="fr-FR" sz="1100" b="1"/>
              <a:t>2004</a:t>
            </a:r>
          </a:p>
        </p:txBody>
      </p:sp>
      <p:sp>
        <p:nvSpPr>
          <p:cNvPr id="37" name="ZoneTexte 36"/>
          <p:cNvSpPr txBox="1"/>
          <p:nvPr/>
        </p:nvSpPr>
        <p:spPr>
          <a:xfrm>
            <a:off x="9971015" y="212799"/>
            <a:ext cx="720081" cy="261582"/>
          </a:xfrm>
          <a:prstGeom prst="rect">
            <a:avLst/>
          </a:prstGeom>
          <a:noFill/>
        </p:spPr>
        <p:txBody>
          <a:bodyPr wrap="square" lIns="91413" tIns="45706" rIns="91413" bIns="45706" rtlCol="0">
            <a:spAutoFit/>
          </a:bodyPr>
          <a:lstStyle/>
          <a:p>
            <a:r>
              <a:rPr lang="fr-FR" sz="1100" b="1"/>
              <a:t>2016</a:t>
            </a:r>
          </a:p>
        </p:txBody>
      </p:sp>
      <p:sp>
        <p:nvSpPr>
          <p:cNvPr id="42" name="ZoneTexte 41"/>
          <p:cNvSpPr txBox="1"/>
          <p:nvPr/>
        </p:nvSpPr>
        <p:spPr>
          <a:xfrm>
            <a:off x="10866075" y="212799"/>
            <a:ext cx="720081" cy="261582"/>
          </a:xfrm>
          <a:prstGeom prst="rect">
            <a:avLst/>
          </a:prstGeom>
          <a:noFill/>
        </p:spPr>
        <p:txBody>
          <a:bodyPr wrap="square" lIns="91413" tIns="45706" rIns="91413" bIns="45706" rtlCol="0">
            <a:spAutoFit/>
          </a:bodyPr>
          <a:lstStyle/>
          <a:p>
            <a:r>
              <a:rPr lang="fr-FR" sz="1100" b="1"/>
              <a:t>2018</a:t>
            </a:r>
          </a:p>
        </p:txBody>
      </p:sp>
      <p:cxnSp>
        <p:nvCxnSpPr>
          <p:cNvPr id="43" name="Connecteur droit 42"/>
          <p:cNvCxnSpPr/>
          <p:nvPr/>
        </p:nvCxnSpPr>
        <p:spPr>
          <a:xfrm>
            <a:off x="1244748" y="439526"/>
            <a:ext cx="0" cy="216025"/>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238835" y="470369"/>
            <a:ext cx="323329" cy="1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5" name="Rectangle 44"/>
          <p:cNvSpPr/>
          <p:nvPr/>
        </p:nvSpPr>
        <p:spPr>
          <a:xfrm>
            <a:off x="1526867"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6" name="Rectangle 45"/>
          <p:cNvSpPr/>
          <p:nvPr/>
        </p:nvSpPr>
        <p:spPr>
          <a:xfrm>
            <a:off x="1849825"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7" name="Rectangle 46"/>
          <p:cNvSpPr/>
          <p:nvPr/>
        </p:nvSpPr>
        <p:spPr>
          <a:xfrm>
            <a:off x="213785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8" name="Rectangle 47"/>
          <p:cNvSpPr/>
          <p:nvPr/>
        </p:nvSpPr>
        <p:spPr>
          <a:xfrm>
            <a:off x="2791521"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9" name="Rectangle 48"/>
          <p:cNvSpPr/>
          <p:nvPr/>
        </p:nvSpPr>
        <p:spPr>
          <a:xfrm>
            <a:off x="3115273" y="470369"/>
            <a:ext cx="423265"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50" name="Rectangle 49"/>
          <p:cNvSpPr/>
          <p:nvPr/>
        </p:nvSpPr>
        <p:spPr>
          <a:xfrm>
            <a:off x="3540623" y="470369"/>
            <a:ext cx="426540"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6" name="Rectangle 65"/>
          <p:cNvSpPr/>
          <p:nvPr/>
        </p:nvSpPr>
        <p:spPr>
          <a:xfrm>
            <a:off x="246290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7" name="Rectangle 66"/>
          <p:cNvSpPr/>
          <p:nvPr/>
        </p:nvSpPr>
        <p:spPr>
          <a:xfrm>
            <a:off x="3954960" y="470369"/>
            <a:ext cx="428921"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8" name="Rectangle 67"/>
          <p:cNvSpPr/>
          <p:nvPr/>
        </p:nvSpPr>
        <p:spPr>
          <a:xfrm>
            <a:off x="4383586" y="470369"/>
            <a:ext cx="496800"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9" name="Rectangle 68"/>
          <p:cNvSpPr/>
          <p:nvPr/>
        </p:nvSpPr>
        <p:spPr>
          <a:xfrm>
            <a:off x="4883648" y="470369"/>
            <a:ext cx="497977"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70" name="Rectangle 69"/>
          <p:cNvSpPr/>
          <p:nvPr/>
        </p:nvSpPr>
        <p:spPr>
          <a:xfrm>
            <a:off x="538371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1" name="Rectangle 70"/>
          <p:cNvSpPr/>
          <p:nvPr/>
        </p:nvSpPr>
        <p:spPr>
          <a:xfrm>
            <a:off x="585758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2" name="Rectangle 71"/>
          <p:cNvSpPr/>
          <p:nvPr/>
        </p:nvSpPr>
        <p:spPr>
          <a:xfrm>
            <a:off x="6340974"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3" name="Rectangle 72"/>
          <p:cNvSpPr/>
          <p:nvPr/>
        </p:nvSpPr>
        <p:spPr>
          <a:xfrm>
            <a:off x="6814844"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4" name="Rectangle 73"/>
          <p:cNvSpPr/>
          <p:nvPr/>
        </p:nvSpPr>
        <p:spPr>
          <a:xfrm>
            <a:off x="729585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5" name="Rectangle 74"/>
          <p:cNvSpPr/>
          <p:nvPr/>
        </p:nvSpPr>
        <p:spPr>
          <a:xfrm>
            <a:off x="776972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84" name="Rectangle 83"/>
          <p:cNvSpPr/>
          <p:nvPr/>
        </p:nvSpPr>
        <p:spPr>
          <a:xfrm>
            <a:off x="82531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5" name="Rectangle 84"/>
          <p:cNvSpPr/>
          <p:nvPr/>
        </p:nvSpPr>
        <p:spPr>
          <a:xfrm>
            <a:off x="872698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6" name="Rectangle 85"/>
          <p:cNvSpPr/>
          <p:nvPr/>
        </p:nvSpPr>
        <p:spPr>
          <a:xfrm>
            <a:off x="92056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7" name="Rectangle 86"/>
          <p:cNvSpPr/>
          <p:nvPr/>
        </p:nvSpPr>
        <p:spPr>
          <a:xfrm>
            <a:off x="9679487"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8" name="Rectangle 87"/>
          <p:cNvSpPr/>
          <p:nvPr/>
        </p:nvSpPr>
        <p:spPr>
          <a:xfrm>
            <a:off x="1016049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9" name="Rectangle 88"/>
          <p:cNvSpPr/>
          <p:nvPr/>
        </p:nvSpPr>
        <p:spPr>
          <a:xfrm>
            <a:off x="1063436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99" name="Rectangle 98"/>
          <p:cNvSpPr/>
          <p:nvPr/>
        </p:nvSpPr>
        <p:spPr>
          <a:xfrm>
            <a:off x="1076325" y="466726"/>
            <a:ext cx="164369" cy="14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108" name="ZoneTexte 107"/>
          <p:cNvSpPr txBox="1"/>
          <p:nvPr/>
        </p:nvSpPr>
        <p:spPr>
          <a:xfrm>
            <a:off x="3298824" y="3800475"/>
            <a:ext cx="9207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DREAM</a:t>
            </a:r>
          </a:p>
        </p:txBody>
      </p:sp>
      <p:cxnSp>
        <p:nvCxnSpPr>
          <p:cNvPr id="110" name="Forme 109"/>
          <p:cNvCxnSpPr>
            <a:stCxn id="100" idx="2"/>
            <a:endCxn id="107" idx="1"/>
          </p:cNvCxnSpPr>
          <p:nvPr/>
        </p:nvCxnSpPr>
        <p:spPr>
          <a:xfrm rot="16200000" flipH="1">
            <a:off x="1944152" y="1973243"/>
            <a:ext cx="310634" cy="2589212"/>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1" name="Forme 110"/>
          <p:cNvCxnSpPr>
            <a:stCxn id="100" idx="2"/>
            <a:endCxn id="108" idx="1"/>
          </p:cNvCxnSpPr>
          <p:nvPr/>
        </p:nvCxnSpPr>
        <p:spPr>
          <a:xfrm rot="16200000" flipH="1">
            <a:off x="1615539" y="2301855"/>
            <a:ext cx="872609" cy="2493961"/>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7" name="Connecteur en angle 116"/>
          <p:cNvCxnSpPr>
            <a:stCxn id="104" idx="3"/>
            <a:endCxn id="95" idx="1"/>
          </p:cNvCxnSpPr>
          <p:nvPr/>
        </p:nvCxnSpPr>
        <p:spPr>
          <a:xfrm>
            <a:off x="2781301" y="5290066"/>
            <a:ext cx="698500" cy="314325"/>
          </a:xfrm>
          <a:prstGeom prst="bentConnector3">
            <a:avLst>
              <a:gd name="adj1" fmla="val 50000"/>
            </a:avLst>
          </a:prstGeom>
          <a:ln w="19050">
            <a:tailEnd type="arrow"/>
          </a:ln>
        </p:spPr>
        <p:style>
          <a:lnRef idx="1">
            <a:schemeClr val="accent2"/>
          </a:lnRef>
          <a:fillRef idx="0">
            <a:schemeClr val="accent2"/>
          </a:fillRef>
          <a:effectRef idx="0">
            <a:schemeClr val="accent2"/>
          </a:effectRef>
          <a:fontRef idx="minor">
            <a:schemeClr val="tx1"/>
          </a:fontRef>
        </p:style>
      </p:cxnSp>
      <p:sp>
        <p:nvSpPr>
          <p:cNvPr id="124" name="ZoneTexte 123"/>
          <p:cNvSpPr txBox="1"/>
          <p:nvPr/>
        </p:nvSpPr>
        <p:spPr>
          <a:xfrm>
            <a:off x="2990849" y="3571875"/>
            <a:ext cx="1781175" cy="253916"/>
          </a:xfrm>
          <a:prstGeom prst="rect">
            <a:avLst/>
          </a:prstGeom>
          <a:noFill/>
        </p:spPr>
        <p:txBody>
          <a:bodyPr wrap="square" rtlCol="0">
            <a:spAutoFit/>
          </a:bodyPr>
          <a:lstStyle/>
          <a:p>
            <a:r>
              <a:rPr lang="fr-FR" sz="1050" i="1"/>
              <a:t>Restriction géographique</a:t>
            </a:r>
          </a:p>
        </p:txBody>
      </p:sp>
      <p:cxnSp>
        <p:nvCxnSpPr>
          <p:cNvPr id="130" name="Forme 129"/>
          <p:cNvCxnSpPr>
            <a:stCxn id="100" idx="0"/>
            <a:endCxn id="129" idx="2"/>
          </p:cNvCxnSpPr>
          <p:nvPr/>
        </p:nvCxnSpPr>
        <p:spPr>
          <a:xfrm rot="5400000" flipH="1" flipV="1">
            <a:off x="2288104" y="667267"/>
            <a:ext cx="592693" cy="3559175"/>
          </a:xfrm>
          <a:prstGeom prst="bentConnector3">
            <a:avLst>
              <a:gd name="adj1" fmla="val 5040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3" name="Forme 132"/>
          <p:cNvCxnSpPr>
            <a:stCxn id="105" idx="3"/>
            <a:endCxn id="129" idx="0"/>
          </p:cNvCxnSpPr>
          <p:nvPr/>
        </p:nvCxnSpPr>
        <p:spPr>
          <a:xfrm>
            <a:off x="1209676" y="1603891"/>
            <a:ext cx="3154362" cy="17728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Forme 140"/>
          <p:cNvCxnSpPr>
            <a:stCxn id="100" idx="0"/>
            <a:endCxn id="140" idx="1"/>
          </p:cNvCxnSpPr>
          <p:nvPr/>
        </p:nvCxnSpPr>
        <p:spPr>
          <a:xfrm rot="5400000" flipH="1" flipV="1">
            <a:off x="2677577" y="569378"/>
            <a:ext cx="301109" cy="40465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4" name="Forme 143"/>
          <p:cNvCxnSpPr>
            <a:stCxn id="105" idx="3"/>
            <a:endCxn id="140" idx="0"/>
          </p:cNvCxnSpPr>
          <p:nvPr/>
        </p:nvCxnSpPr>
        <p:spPr>
          <a:xfrm>
            <a:off x="1209676" y="1603891"/>
            <a:ext cx="4102099" cy="65353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Connecteur droit avec flèche 148"/>
          <p:cNvCxnSpPr>
            <a:stCxn id="104" idx="3"/>
            <a:endCxn id="94" idx="1"/>
          </p:cNvCxnSpPr>
          <p:nvPr/>
        </p:nvCxnSpPr>
        <p:spPr>
          <a:xfrm>
            <a:off x="2781301" y="5290066"/>
            <a:ext cx="3384549" cy="9525"/>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155" name="Forme 154"/>
          <p:cNvCxnSpPr>
            <a:stCxn id="150" idx="0"/>
            <a:endCxn id="152" idx="0"/>
          </p:cNvCxnSpPr>
          <p:nvPr/>
        </p:nvCxnSpPr>
        <p:spPr>
          <a:xfrm rot="16200000" flipH="1">
            <a:off x="5623718" y="3759994"/>
            <a:ext cx="342900" cy="804863"/>
          </a:xfrm>
          <a:prstGeom prst="bentConnector3">
            <a:avLst>
              <a:gd name="adj1" fmla="val -666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Forme 158"/>
          <p:cNvCxnSpPr>
            <a:stCxn id="151" idx="2"/>
            <a:endCxn id="152" idx="2"/>
          </p:cNvCxnSpPr>
          <p:nvPr/>
        </p:nvCxnSpPr>
        <p:spPr>
          <a:xfrm rot="5400000" flipH="1" flipV="1">
            <a:off x="5656460" y="4439483"/>
            <a:ext cx="277416" cy="804863"/>
          </a:xfrm>
          <a:prstGeom prst="bentConnector3">
            <a:avLst>
              <a:gd name="adj1" fmla="val -171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4" name="Forme 163"/>
          <p:cNvCxnSpPr>
            <a:stCxn id="100" idx="2"/>
            <a:endCxn id="94" idx="2"/>
          </p:cNvCxnSpPr>
          <p:nvPr/>
        </p:nvCxnSpPr>
        <p:spPr>
          <a:xfrm rot="16200000" flipH="1">
            <a:off x="2486819" y="1430575"/>
            <a:ext cx="2371725" cy="5735637"/>
          </a:xfrm>
          <a:prstGeom prst="bentConnector3">
            <a:avLst>
              <a:gd name="adj1" fmla="val 114458"/>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5" name="Connecteur en angle 184"/>
          <p:cNvCxnSpPr>
            <a:stCxn id="101" idx="3"/>
            <a:endCxn id="151" idx="0"/>
          </p:cNvCxnSpPr>
          <p:nvPr/>
        </p:nvCxnSpPr>
        <p:spPr>
          <a:xfrm>
            <a:off x="2981325" y="4442341"/>
            <a:ext cx="2411412" cy="1296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192" name="Connecteur droit avec flèche 191"/>
          <p:cNvCxnSpPr>
            <a:stCxn id="100" idx="3"/>
            <a:endCxn id="187" idx="1"/>
          </p:cNvCxnSpPr>
          <p:nvPr/>
        </p:nvCxnSpPr>
        <p:spPr>
          <a:xfrm>
            <a:off x="1285875" y="2927866"/>
            <a:ext cx="14605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5" name="Connecteur droit avec flèche 194"/>
          <p:cNvCxnSpPr>
            <a:stCxn id="187" idx="3"/>
            <a:endCxn id="194" idx="1"/>
          </p:cNvCxnSpPr>
          <p:nvPr/>
        </p:nvCxnSpPr>
        <p:spPr>
          <a:xfrm>
            <a:off x="3533775" y="2927866"/>
            <a:ext cx="202247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9" name="Forme 163"/>
          <p:cNvCxnSpPr>
            <a:stCxn id="100" idx="2"/>
            <a:endCxn id="150" idx="1"/>
          </p:cNvCxnSpPr>
          <p:nvPr/>
        </p:nvCxnSpPr>
        <p:spPr>
          <a:xfrm rot="16200000" flipH="1">
            <a:off x="2401054" y="1516341"/>
            <a:ext cx="1082755"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2" name="Forme 163"/>
          <p:cNvCxnSpPr>
            <a:stCxn id="100" idx="2"/>
            <a:endCxn id="151" idx="1"/>
          </p:cNvCxnSpPr>
          <p:nvPr/>
        </p:nvCxnSpPr>
        <p:spPr>
          <a:xfrm rot="16200000" flipH="1">
            <a:off x="2110541" y="1806854"/>
            <a:ext cx="1663780"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7" name="Forme 206"/>
          <p:cNvCxnSpPr>
            <a:stCxn id="105" idx="3"/>
            <a:endCxn id="152" idx="1"/>
          </p:cNvCxnSpPr>
          <p:nvPr/>
        </p:nvCxnSpPr>
        <p:spPr>
          <a:xfrm>
            <a:off x="1209676" y="1603891"/>
            <a:ext cx="4689473" cy="2914650"/>
          </a:xfrm>
          <a:prstGeom prst="bentConnector3">
            <a:avLst>
              <a:gd name="adj1" fmla="val 9651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3" name="Forme 222"/>
          <p:cNvCxnSpPr>
            <a:stCxn id="187" idx="3"/>
            <a:endCxn id="222" idx="1"/>
          </p:cNvCxnSpPr>
          <p:nvPr/>
        </p:nvCxnSpPr>
        <p:spPr>
          <a:xfrm>
            <a:off x="3533775" y="2927866"/>
            <a:ext cx="2355850" cy="55245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8" name="Forme 227"/>
          <p:cNvCxnSpPr>
            <a:stCxn id="102" idx="2"/>
            <a:endCxn id="227" idx="0"/>
          </p:cNvCxnSpPr>
          <p:nvPr/>
        </p:nvCxnSpPr>
        <p:spPr>
          <a:xfrm rot="16200000" flipH="1">
            <a:off x="6664841" y="1195903"/>
            <a:ext cx="297418" cy="815975"/>
          </a:xfrm>
          <a:prstGeom prst="bentConnector3">
            <a:avLst>
              <a:gd name="adj1" fmla="val 2758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31" name="Forme 227"/>
          <p:cNvCxnSpPr>
            <a:stCxn id="103" idx="0"/>
            <a:endCxn id="227" idx="3"/>
          </p:cNvCxnSpPr>
          <p:nvPr/>
        </p:nvCxnSpPr>
        <p:spPr>
          <a:xfrm rot="5400000" flipH="1" flipV="1">
            <a:off x="7031297" y="2344996"/>
            <a:ext cx="948809" cy="133350"/>
          </a:xfrm>
          <a:prstGeom prst="bentConnector4">
            <a:avLst>
              <a:gd name="adj1" fmla="val 40268"/>
              <a:gd name="adj2" fmla="val 271429"/>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47" name="Forme 163"/>
          <p:cNvCxnSpPr>
            <a:stCxn id="93" idx="3"/>
            <a:endCxn id="246" idx="2"/>
          </p:cNvCxnSpPr>
          <p:nvPr/>
        </p:nvCxnSpPr>
        <p:spPr>
          <a:xfrm flipV="1">
            <a:off x="4152900" y="5912882"/>
            <a:ext cx="4830763" cy="14870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2" name="Connecteur droit avec flèche 251"/>
          <p:cNvCxnSpPr>
            <a:stCxn id="93" idx="3"/>
            <a:endCxn id="96" idx="1"/>
          </p:cNvCxnSpPr>
          <p:nvPr/>
        </p:nvCxnSpPr>
        <p:spPr>
          <a:xfrm>
            <a:off x="4152900" y="6061591"/>
            <a:ext cx="717550" cy="2381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6" name="Connecteur droit avec flèche 255"/>
          <p:cNvCxnSpPr>
            <a:stCxn id="106" idx="1"/>
            <a:endCxn id="152" idx="3"/>
          </p:cNvCxnSpPr>
          <p:nvPr/>
        </p:nvCxnSpPr>
        <p:spPr>
          <a:xfrm flipH="1">
            <a:off x="6496050" y="4089916"/>
            <a:ext cx="381001" cy="4286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3" name="Connecteur droit avec flèche 262"/>
          <p:cNvCxnSpPr>
            <a:stCxn id="102" idx="2"/>
            <a:endCxn id="222" idx="0"/>
          </p:cNvCxnSpPr>
          <p:nvPr/>
        </p:nvCxnSpPr>
        <p:spPr>
          <a:xfrm flipH="1">
            <a:off x="6378575" y="1455182"/>
            <a:ext cx="26988" cy="1840468"/>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68" name="Forme 227"/>
          <p:cNvCxnSpPr>
            <a:stCxn id="103" idx="2"/>
            <a:endCxn id="94" idx="3"/>
          </p:cNvCxnSpPr>
          <p:nvPr/>
        </p:nvCxnSpPr>
        <p:spPr>
          <a:xfrm rot="5400000">
            <a:off x="6154996" y="4015561"/>
            <a:ext cx="2044184" cy="523876"/>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71" name="Connecteur en angle 184"/>
          <p:cNvCxnSpPr>
            <a:stCxn id="101" idx="3"/>
            <a:endCxn id="227" idx="2"/>
          </p:cNvCxnSpPr>
          <p:nvPr/>
        </p:nvCxnSpPr>
        <p:spPr>
          <a:xfrm flipV="1">
            <a:off x="2981325" y="2121932"/>
            <a:ext cx="4240213" cy="232040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275" name="Forme 274"/>
          <p:cNvCxnSpPr>
            <a:stCxn id="100" idx="0"/>
            <a:endCxn id="227" idx="1"/>
          </p:cNvCxnSpPr>
          <p:nvPr/>
        </p:nvCxnSpPr>
        <p:spPr>
          <a:xfrm rot="5400000" flipH="1" flipV="1">
            <a:off x="3434814" y="-692685"/>
            <a:ext cx="805934" cy="6065837"/>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2" name="Forme 227"/>
          <p:cNvCxnSpPr>
            <a:stCxn id="102" idx="3"/>
            <a:endCxn id="235" idx="0"/>
          </p:cNvCxnSpPr>
          <p:nvPr/>
        </p:nvCxnSpPr>
        <p:spPr>
          <a:xfrm>
            <a:off x="6886575" y="1270516"/>
            <a:ext cx="1749425" cy="2320409"/>
          </a:xfrm>
          <a:prstGeom prst="bentConnector2">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8" name="Forme 206"/>
          <p:cNvCxnSpPr>
            <a:stCxn id="105" idx="3"/>
            <a:endCxn id="235" idx="1"/>
          </p:cNvCxnSpPr>
          <p:nvPr/>
        </p:nvCxnSpPr>
        <p:spPr>
          <a:xfrm>
            <a:off x="1209676" y="1603891"/>
            <a:ext cx="6937374" cy="2171700"/>
          </a:xfrm>
          <a:prstGeom prst="bentConnector3">
            <a:avLst>
              <a:gd name="adj1" fmla="val 96408"/>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3" name="Forme 227"/>
          <p:cNvCxnSpPr>
            <a:stCxn id="103" idx="2"/>
            <a:endCxn id="235" idx="1"/>
          </p:cNvCxnSpPr>
          <p:nvPr/>
        </p:nvCxnSpPr>
        <p:spPr>
          <a:xfrm rot="16200000" flipH="1">
            <a:off x="7532946" y="3161487"/>
            <a:ext cx="520184" cy="70802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98" name="Forme 154"/>
          <p:cNvCxnSpPr>
            <a:stCxn id="106" idx="3"/>
            <a:endCxn id="235" idx="2"/>
          </p:cNvCxnSpPr>
          <p:nvPr/>
        </p:nvCxnSpPr>
        <p:spPr>
          <a:xfrm flipV="1">
            <a:off x="7962900" y="3960257"/>
            <a:ext cx="673100" cy="12965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1" name="Forme 300"/>
          <p:cNvCxnSpPr>
            <a:stCxn id="100" idx="0"/>
            <a:endCxn id="235" idx="0"/>
          </p:cNvCxnSpPr>
          <p:nvPr/>
        </p:nvCxnSpPr>
        <p:spPr>
          <a:xfrm rot="16200000" flipH="1">
            <a:off x="4296568" y="-748506"/>
            <a:ext cx="847725" cy="7831137"/>
          </a:xfrm>
          <a:prstGeom prst="bentConnector3">
            <a:avLst>
              <a:gd name="adj1" fmla="val -3539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1" name="Forme 222"/>
          <p:cNvCxnSpPr>
            <a:stCxn id="194" idx="3"/>
            <a:endCxn id="236" idx="0"/>
          </p:cNvCxnSpPr>
          <p:nvPr/>
        </p:nvCxnSpPr>
        <p:spPr>
          <a:xfrm flipV="1">
            <a:off x="6438900" y="2609850"/>
            <a:ext cx="4330700" cy="318016"/>
          </a:xfrm>
          <a:prstGeom prst="bentConnector4">
            <a:avLst>
              <a:gd name="adj1" fmla="val 6525"/>
              <a:gd name="adj2" fmla="val 20782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7" name="Forme 227"/>
          <p:cNvCxnSpPr>
            <a:stCxn id="103" idx="3"/>
            <a:endCxn id="236" idx="1"/>
          </p:cNvCxnSpPr>
          <p:nvPr/>
        </p:nvCxnSpPr>
        <p:spPr>
          <a:xfrm flipV="1">
            <a:off x="7981950" y="2794516"/>
            <a:ext cx="2298700" cy="276225"/>
          </a:xfrm>
          <a:prstGeom prst="bentConnector3">
            <a:avLst>
              <a:gd name="adj1" fmla="val 50000"/>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20" name="Connecteur en angle 184"/>
          <p:cNvCxnSpPr>
            <a:stCxn id="101" idx="3"/>
            <a:endCxn id="236" idx="2"/>
          </p:cNvCxnSpPr>
          <p:nvPr/>
        </p:nvCxnSpPr>
        <p:spPr>
          <a:xfrm flipV="1">
            <a:off x="2981325" y="2979182"/>
            <a:ext cx="7788275" cy="14631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28" name="Forme 222"/>
          <p:cNvCxnSpPr>
            <a:stCxn id="103" idx="3"/>
            <a:endCxn id="239" idx="1"/>
          </p:cNvCxnSpPr>
          <p:nvPr/>
        </p:nvCxnSpPr>
        <p:spPr>
          <a:xfrm>
            <a:off x="7981950" y="3070741"/>
            <a:ext cx="1917700" cy="22860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4" name="Connecteur en angle 184"/>
          <p:cNvCxnSpPr>
            <a:stCxn id="235" idx="3"/>
            <a:endCxn id="241" idx="1"/>
          </p:cNvCxnSpPr>
          <p:nvPr/>
        </p:nvCxnSpPr>
        <p:spPr>
          <a:xfrm>
            <a:off x="9124950" y="3775591"/>
            <a:ext cx="422275" cy="257175"/>
          </a:xfrm>
          <a:prstGeom prst="bentConnector3">
            <a:avLst>
              <a:gd name="adj1" fmla="val 50000"/>
            </a:avLst>
          </a:prstGeom>
          <a:ln w="19050">
            <a:solidFill>
              <a:schemeClr val="accent5"/>
            </a:solidFill>
            <a:tailEnd type="arrow"/>
          </a:ln>
        </p:spPr>
        <p:style>
          <a:lnRef idx="1">
            <a:schemeClr val="accent6"/>
          </a:lnRef>
          <a:fillRef idx="0">
            <a:schemeClr val="accent6"/>
          </a:fillRef>
          <a:effectRef idx="0">
            <a:schemeClr val="accent6"/>
          </a:effectRef>
          <a:fontRef idx="minor">
            <a:schemeClr val="tx1"/>
          </a:fontRef>
        </p:style>
      </p:cxnSp>
      <p:cxnSp>
        <p:nvCxnSpPr>
          <p:cNvPr id="337" name="Forme 206"/>
          <p:cNvCxnSpPr>
            <a:stCxn id="105" idx="3"/>
            <a:endCxn id="243" idx="1"/>
          </p:cNvCxnSpPr>
          <p:nvPr/>
        </p:nvCxnSpPr>
        <p:spPr>
          <a:xfrm>
            <a:off x="1209676" y="1603891"/>
            <a:ext cx="7661273" cy="276225"/>
          </a:xfrm>
          <a:prstGeom prst="bentConnector3">
            <a:avLst>
              <a:gd name="adj1" fmla="val 93266"/>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3" name="Forme 222"/>
          <p:cNvCxnSpPr>
            <a:stCxn id="100" idx="0"/>
            <a:endCxn id="239" idx="0"/>
          </p:cNvCxnSpPr>
          <p:nvPr/>
        </p:nvCxnSpPr>
        <p:spPr>
          <a:xfrm rot="16200000" flipH="1">
            <a:off x="5322887" y="-1774825"/>
            <a:ext cx="371475" cy="9407525"/>
          </a:xfrm>
          <a:prstGeom prst="bentConnector3">
            <a:avLst>
              <a:gd name="adj1" fmla="val -81409"/>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7" name="Connecteur en angle 184"/>
          <p:cNvCxnSpPr>
            <a:stCxn id="101" idx="3"/>
            <a:endCxn id="239" idx="2"/>
          </p:cNvCxnSpPr>
          <p:nvPr/>
        </p:nvCxnSpPr>
        <p:spPr>
          <a:xfrm flipV="1">
            <a:off x="2981325" y="3484007"/>
            <a:ext cx="7231063" cy="958334"/>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61" name="Forme 206"/>
          <p:cNvCxnSpPr>
            <a:stCxn id="105" idx="3"/>
            <a:endCxn id="237" idx="1"/>
          </p:cNvCxnSpPr>
          <p:nvPr/>
        </p:nvCxnSpPr>
        <p:spPr>
          <a:xfrm>
            <a:off x="1209676" y="1603891"/>
            <a:ext cx="9575799" cy="190500"/>
          </a:xfrm>
          <a:prstGeom prst="bentConnector3">
            <a:avLst>
              <a:gd name="adj1" fmla="val 9078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Forme 222"/>
          <p:cNvCxnSpPr>
            <a:stCxn id="100" idx="0"/>
            <a:endCxn id="237" idx="2"/>
          </p:cNvCxnSpPr>
          <p:nvPr/>
        </p:nvCxnSpPr>
        <p:spPr>
          <a:xfrm rot="5400000" flipH="1" flipV="1">
            <a:off x="5571848" y="-2787927"/>
            <a:ext cx="764143" cy="10298112"/>
          </a:xfrm>
          <a:prstGeom prst="bentConnector3">
            <a:avLst>
              <a:gd name="adj1" fmla="val 39404"/>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0" name="Connecteur en angle 184"/>
          <p:cNvCxnSpPr>
            <a:stCxn id="101" idx="3"/>
            <a:endCxn id="237" idx="3"/>
          </p:cNvCxnSpPr>
          <p:nvPr/>
        </p:nvCxnSpPr>
        <p:spPr>
          <a:xfrm flipV="1">
            <a:off x="2981325" y="1794391"/>
            <a:ext cx="8439150" cy="2647950"/>
          </a:xfrm>
          <a:prstGeom prst="bentConnector3">
            <a:avLst>
              <a:gd name="adj1" fmla="val 102709"/>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73" name="Forme 154"/>
          <p:cNvCxnSpPr>
            <a:stCxn id="106" idx="3"/>
            <a:endCxn id="244" idx="1"/>
          </p:cNvCxnSpPr>
          <p:nvPr/>
        </p:nvCxnSpPr>
        <p:spPr>
          <a:xfrm>
            <a:off x="7962900" y="4089916"/>
            <a:ext cx="2422525" cy="1266825"/>
          </a:xfrm>
          <a:prstGeom prst="bentConnector3">
            <a:avLst>
              <a:gd name="adj1" fmla="val 2837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8" name="Forme 227"/>
          <p:cNvCxnSpPr>
            <a:stCxn id="103" idx="3"/>
            <a:endCxn id="244" idx="0"/>
          </p:cNvCxnSpPr>
          <p:nvPr/>
        </p:nvCxnSpPr>
        <p:spPr>
          <a:xfrm>
            <a:off x="7981950" y="3070741"/>
            <a:ext cx="2716213" cy="210133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84" name="Forme 163"/>
          <p:cNvCxnSpPr>
            <a:stCxn id="100" idx="2"/>
            <a:endCxn id="244" idx="2"/>
          </p:cNvCxnSpPr>
          <p:nvPr/>
        </p:nvCxnSpPr>
        <p:spPr>
          <a:xfrm rot="16200000" flipH="1">
            <a:off x="4537076" y="-619681"/>
            <a:ext cx="2428875" cy="9893300"/>
          </a:xfrm>
          <a:prstGeom prst="bentConnector3">
            <a:avLst>
              <a:gd name="adj1" fmla="val 11186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7" name="Forme 163"/>
          <p:cNvCxnSpPr>
            <a:stCxn id="100" idx="2"/>
            <a:endCxn id="245" idx="0"/>
          </p:cNvCxnSpPr>
          <p:nvPr/>
        </p:nvCxnSpPr>
        <p:spPr>
          <a:xfrm rot="16200000" flipH="1">
            <a:off x="4135954" y="-218560"/>
            <a:ext cx="2878693" cy="9540875"/>
          </a:xfrm>
          <a:prstGeom prst="bentConnector3">
            <a:avLst>
              <a:gd name="adj1" fmla="val 9431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92" name="Connecteur en angle 184"/>
          <p:cNvCxnSpPr>
            <a:stCxn id="101" idx="3"/>
            <a:endCxn id="244" idx="3"/>
          </p:cNvCxnSpPr>
          <p:nvPr/>
        </p:nvCxnSpPr>
        <p:spPr>
          <a:xfrm>
            <a:off x="2981325" y="4442341"/>
            <a:ext cx="8029575" cy="914400"/>
          </a:xfrm>
          <a:prstGeom prst="bentConnector3">
            <a:avLst>
              <a:gd name="adj1" fmla="val 102788"/>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95" name="Connecteur en angle 184"/>
          <p:cNvCxnSpPr>
            <a:stCxn id="101" idx="3"/>
            <a:endCxn id="245" idx="3"/>
          </p:cNvCxnSpPr>
          <p:nvPr/>
        </p:nvCxnSpPr>
        <p:spPr>
          <a:xfrm>
            <a:off x="2981325" y="4442341"/>
            <a:ext cx="7781925" cy="1733550"/>
          </a:xfrm>
          <a:prstGeom prst="bentConnector3">
            <a:avLst>
              <a:gd name="adj1" fmla="val 106060"/>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3" name="ZoneTexte 2"/>
          <p:cNvSpPr txBox="1"/>
          <p:nvPr/>
        </p:nvSpPr>
        <p:spPr>
          <a:xfrm>
            <a:off x="3317875" y="10763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AODV</a:t>
            </a:r>
          </a:p>
        </p:txBody>
      </p:sp>
      <p:sp>
        <p:nvSpPr>
          <p:cNvPr id="91" name="ZoneTexte 90"/>
          <p:cNvSpPr txBox="1"/>
          <p:nvPr/>
        </p:nvSpPr>
        <p:spPr>
          <a:xfrm>
            <a:off x="307975" y="5924550"/>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DSDV</a:t>
            </a:r>
          </a:p>
        </p:txBody>
      </p:sp>
      <p:sp>
        <p:nvSpPr>
          <p:cNvPr id="93" name="ZoneTexte 92"/>
          <p:cNvSpPr txBox="1"/>
          <p:nvPr/>
        </p:nvSpPr>
        <p:spPr>
          <a:xfrm>
            <a:off x="3403600" y="58769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OLSR</a:t>
            </a:r>
          </a:p>
        </p:txBody>
      </p:sp>
      <p:sp>
        <p:nvSpPr>
          <p:cNvPr id="94" name="ZoneTexte 93"/>
          <p:cNvSpPr txBox="1"/>
          <p:nvPr/>
        </p:nvSpPr>
        <p:spPr>
          <a:xfrm>
            <a:off x="6165850" y="5114925"/>
            <a:ext cx="7493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GRP</a:t>
            </a:r>
          </a:p>
        </p:txBody>
      </p:sp>
      <p:sp>
        <p:nvSpPr>
          <p:cNvPr id="95" name="ZoneTexte 94"/>
          <p:cNvSpPr txBox="1"/>
          <p:nvPr/>
        </p:nvSpPr>
        <p:spPr>
          <a:xfrm>
            <a:off x="3479801" y="5419725"/>
            <a:ext cx="58737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GLS</a:t>
            </a:r>
          </a:p>
        </p:txBody>
      </p:sp>
      <p:sp>
        <p:nvSpPr>
          <p:cNvPr id="96" name="ZoneTexte 95"/>
          <p:cNvSpPr txBox="1"/>
          <p:nvPr/>
        </p:nvSpPr>
        <p:spPr>
          <a:xfrm>
            <a:off x="4870450" y="6115050"/>
            <a:ext cx="8826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QOLSR</a:t>
            </a:r>
          </a:p>
        </p:txBody>
      </p:sp>
      <p:sp>
        <p:nvSpPr>
          <p:cNvPr id="100" name="ZoneTexte 99"/>
          <p:cNvSpPr txBox="1"/>
          <p:nvPr/>
        </p:nvSpPr>
        <p:spPr>
          <a:xfrm>
            <a:off x="323851" y="2743200"/>
            <a:ext cx="96202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Position</a:t>
            </a:r>
          </a:p>
        </p:txBody>
      </p:sp>
      <p:sp>
        <p:nvSpPr>
          <p:cNvPr id="101" name="ZoneTexte 100"/>
          <p:cNvSpPr txBox="1"/>
          <p:nvPr/>
        </p:nvSpPr>
        <p:spPr>
          <a:xfrm>
            <a:off x="2019301" y="4257675"/>
            <a:ext cx="96202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a:t>Vitesse</a:t>
            </a:r>
          </a:p>
        </p:txBody>
      </p:sp>
      <p:sp>
        <p:nvSpPr>
          <p:cNvPr id="102" name="ZoneTexte 101"/>
          <p:cNvSpPr txBox="1"/>
          <p:nvPr/>
        </p:nvSpPr>
        <p:spPr>
          <a:xfrm>
            <a:off x="5924551" y="1085850"/>
            <a:ext cx="9620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a:t>Densité</a:t>
            </a:r>
          </a:p>
        </p:txBody>
      </p:sp>
      <p:sp>
        <p:nvSpPr>
          <p:cNvPr id="104" name="ZoneTexte 103"/>
          <p:cNvSpPr txBox="1"/>
          <p:nvPr/>
        </p:nvSpPr>
        <p:spPr>
          <a:xfrm>
            <a:off x="2076451" y="5105400"/>
            <a:ext cx="7048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a:t>Grille</a:t>
            </a:r>
          </a:p>
        </p:txBody>
      </p:sp>
      <p:sp>
        <p:nvSpPr>
          <p:cNvPr id="105" name="ZoneTexte 104"/>
          <p:cNvSpPr txBox="1"/>
          <p:nvPr/>
        </p:nvSpPr>
        <p:spPr>
          <a:xfrm>
            <a:off x="504826" y="1419225"/>
            <a:ext cx="704850" cy="369332"/>
          </a:xfrm>
          <a:prstGeom prst="rect">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Carte</a:t>
            </a:r>
          </a:p>
        </p:txBody>
      </p:sp>
      <p:sp>
        <p:nvSpPr>
          <p:cNvPr id="107" name="ZoneTexte 106"/>
          <p:cNvSpPr txBox="1"/>
          <p:nvPr/>
        </p:nvSpPr>
        <p:spPr>
          <a:xfrm>
            <a:off x="3394075" y="3238500"/>
            <a:ext cx="5969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LAR</a:t>
            </a:r>
          </a:p>
        </p:txBody>
      </p:sp>
      <p:sp>
        <p:nvSpPr>
          <p:cNvPr id="150" name="ZoneTexte 149"/>
          <p:cNvSpPr txBox="1"/>
          <p:nvPr/>
        </p:nvSpPr>
        <p:spPr>
          <a:xfrm>
            <a:off x="5079999" y="3990975"/>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PGB</a:t>
            </a:r>
          </a:p>
        </p:txBody>
      </p:sp>
      <p:sp>
        <p:nvSpPr>
          <p:cNvPr id="151" name="ZoneTexte 150"/>
          <p:cNvSpPr txBox="1"/>
          <p:nvPr/>
        </p:nvSpPr>
        <p:spPr>
          <a:xfrm>
            <a:off x="5079999" y="4572000"/>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AGF</a:t>
            </a:r>
          </a:p>
        </p:txBody>
      </p:sp>
      <p:sp>
        <p:nvSpPr>
          <p:cNvPr id="187" name="ZoneTexte 186"/>
          <p:cNvSpPr txBox="1"/>
          <p:nvPr/>
        </p:nvSpPr>
        <p:spPr>
          <a:xfrm>
            <a:off x="2746375" y="2743200"/>
            <a:ext cx="7874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GPSR</a:t>
            </a:r>
          </a:p>
        </p:txBody>
      </p:sp>
      <p:sp>
        <p:nvSpPr>
          <p:cNvPr id="222" name="ZoneTexte 221"/>
          <p:cNvSpPr txBox="1"/>
          <p:nvPr/>
        </p:nvSpPr>
        <p:spPr>
          <a:xfrm>
            <a:off x="5889625" y="3295650"/>
            <a:ext cx="9779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LOUVRE</a:t>
            </a:r>
          </a:p>
        </p:txBody>
      </p:sp>
      <p:sp>
        <p:nvSpPr>
          <p:cNvPr id="140" name="ZoneTexte 139"/>
          <p:cNvSpPr txBox="1"/>
          <p:nvPr/>
        </p:nvSpPr>
        <p:spPr>
          <a:xfrm>
            <a:off x="4851399" y="2257425"/>
            <a:ext cx="92075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GyTAR</a:t>
            </a:r>
          </a:p>
        </p:txBody>
      </p:sp>
      <p:sp>
        <p:nvSpPr>
          <p:cNvPr id="194" name="ZoneTexte 193"/>
          <p:cNvSpPr txBox="1"/>
          <p:nvPr/>
        </p:nvSpPr>
        <p:spPr>
          <a:xfrm>
            <a:off x="5556250" y="2743200"/>
            <a:ext cx="88265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GPSRJ+</a:t>
            </a:r>
          </a:p>
        </p:txBody>
      </p:sp>
      <p:sp>
        <p:nvSpPr>
          <p:cNvPr id="227" name="ZoneTexte 226"/>
          <p:cNvSpPr txBox="1"/>
          <p:nvPr/>
        </p:nvSpPr>
        <p:spPr>
          <a:xfrm>
            <a:off x="6870700" y="1752600"/>
            <a:ext cx="70167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DTSG</a:t>
            </a:r>
          </a:p>
        </p:txBody>
      </p:sp>
      <p:sp>
        <p:nvSpPr>
          <p:cNvPr id="235" name="ZoneTexte 234"/>
          <p:cNvSpPr txBox="1"/>
          <p:nvPr/>
        </p:nvSpPr>
        <p:spPr>
          <a:xfrm>
            <a:off x="8147050" y="3590925"/>
            <a:ext cx="9779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GeoSVR</a:t>
            </a:r>
          </a:p>
        </p:txBody>
      </p:sp>
      <p:sp>
        <p:nvSpPr>
          <p:cNvPr id="236" name="ZoneTexte 235"/>
          <p:cNvSpPr txBox="1"/>
          <p:nvPr/>
        </p:nvSpPr>
        <p:spPr>
          <a:xfrm>
            <a:off x="10280650" y="2609850"/>
            <a:ext cx="9779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GPSR+P</a:t>
            </a:r>
          </a:p>
        </p:txBody>
      </p:sp>
      <p:sp>
        <p:nvSpPr>
          <p:cNvPr id="237" name="ZoneTexte 236"/>
          <p:cNvSpPr txBox="1"/>
          <p:nvPr/>
        </p:nvSpPr>
        <p:spPr>
          <a:xfrm>
            <a:off x="10785475" y="1609725"/>
            <a:ext cx="6350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RBF</a:t>
            </a:r>
          </a:p>
        </p:txBody>
      </p:sp>
      <p:sp>
        <p:nvSpPr>
          <p:cNvPr id="239" name="ZoneTexte 238"/>
          <p:cNvSpPr txBox="1"/>
          <p:nvPr/>
        </p:nvSpPr>
        <p:spPr>
          <a:xfrm>
            <a:off x="9899650" y="31146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MBS</a:t>
            </a:r>
          </a:p>
        </p:txBody>
      </p:sp>
      <p:sp>
        <p:nvSpPr>
          <p:cNvPr id="241" name="ZoneTexte 240"/>
          <p:cNvSpPr txBox="1"/>
          <p:nvPr/>
        </p:nvSpPr>
        <p:spPr>
          <a:xfrm>
            <a:off x="9547225" y="3848100"/>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ACA</a:t>
            </a:r>
          </a:p>
        </p:txBody>
      </p:sp>
      <p:sp>
        <p:nvSpPr>
          <p:cNvPr id="243" name="ZoneTexte 242"/>
          <p:cNvSpPr txBox="1"/>
          <p:nvPr/>
        </p:nvSpPr>
        <p:spPr>
          <a:xfrm>
            <a:off x="8870949" y="1695450"/>
            <a:ext cx="73977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BAHG</a:t>
            </a:r>
          </a:p>
        </p:txBody>
      </p:sp>
      <p:sp>
        <p:nvSpPr>
          <p:cNvPr id="244" name="ZoneTexte 243"/>
          <p:cNvSpPr txBox="1"/>
          <p:nvPr/>
        </p:nvSpPr>
        <p:spPr>
          <a:xfrm>
            <a:off x="10385425" y="51720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DBR</a:t>
            </a:r>
          </a:p>
        </p:txBody>
      </p:sp>
      <p:sp>
        <p:nvSpPr>
          <p:cNvPr id="245" name="ZoneTexte 244"/>
          <p:cNvSpPr txBox="1"/>
          <p:nvPr/>
        </p:nvSpPr>
        <p:spPr>
          <a:xfrm>
            <a:off x="9928225" y="5991225"/>
            <a:ext cx="83502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MPDB</a:t>
            </a:r>
          </a:p>
        </p:txBody>
      </p:sp>
      <p:sp>
        <p:nvSpPr>
          <p:cNvPr id="246" name="ZoneTexte 245"/>
          <p:cNvSpPr txBox="1"/>
          <p:nvPr/>
        </p:nvSpPr>
        <p:spPr>
          <a:xfrm>
            <a:off x="8356601" y="5543550"/>
            <a:ext cx="125412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Qos OLSR</a:t>
            </a:r>
          </a:p>
        </p:txBody>
      </p:sp>
      <p:sp>
        <p:nvSpPr>
          <p:cNvPr id="238" name="ZoneTexte 237"/>
          <p:cNvSpPr txBox="1"/>
          <p:nvPr/>
        </p:nvSpPr>
        <p:spPr>
          <a:xfrm>
            <a:off x="7261225" y="4438650"/>
            <a:ext cx="73977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BEDC</a:t>
            </a:r>
          </a:p>
        </p:txBody>
      </p:sp>
      <p:sp>
        <p:nvSpPr>
          <p:cNvPr id="152" name="ZoneTexte 151"/>
          <p:cNvSpPr txBox="1"/>
          <p:nvPr/>
        </p:nvSpPr>
        <p:spPr>
          <a:xfrm>
            <a:off x="5899149" y="4333875"/>
            <a:ext cx="59690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CAR</a:t>
            </a:r>
          </a:p>
        </p:txBody>
      </p:sp>
      <p:sp>
        <p:nvSpPr>
          <p:cNvPr id="106" name="ZoneTexte 105"/>
          <p:cNvSpPr txBox="1"/>
          <p:nvPr/>
        </p:nvSpPr>
        <p:spPr>
          <a:xfrm>
            <a:off x="6877051" y="3905250"/>
            <a:ext cx="108584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Itinéraire</a:t>
            </a:r>
          </a:p>
        </p:txBody>
      </p:sp>
      <p:sp>
        <p:nvSpPr>
          <p:cNvPr id="129" name="ZoneTexte 128"/>
          <p:cNvSpPr txBox="1"/>
          <p:nvPr/>
        </p:nvSpPr>
        <p:spPr>
          <a:xfrm>
            <a:off x="3946526" y="1781175"/>
            <a:ext cx="83502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ASTAR</a:t>
            </a:r>
          </a:p>
        </p:txBody>
      </p:sp>
      <p:sp>
        <p:nvSpPr>
          <p:cNvPr id="103" name="ZoneTexte 102"/>
          <p:cNvSpPr txBox="1"/>
          <p:nvPr/>
        </p:nvSpPr>
        <p:spPr>
          <a:xfrm>
            <a:off x="6896101" y="2886075"/>
            <a:ext cx="108584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fr-FR"/>
              <a:t>Direction</a:t>
            </a:r>
          </a:p>
        </p:txBody>
      </p:sp>
      <p:sp>
        <p:nvSpPr>
          <p:cNvPr id="426" name="Rectangle à coins arrondis 425"/>
          <p:cNvSpPr/>
          <p:nvPr/>
        </p:nvSpPr>
        <p:spPr>
          <a:xfrm>
            <a:off x="197708" y="948382"/>
            <a:ext cx="11578717" cy="4053016"/>
          </a:xfrm>
          <a:prstGeom prst="roundRect">
            <a:avLst>
              <a:gd name="adj" fmla="val 4621"/>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Rectangle à coins arrondis 426"/>
          <p:cNvSpPr/>
          <p:nvPr/>
        </p:nvSpPr>
        <p:spPr>
          <a:xfrm>
            <a:off x="197708" y="5067299"/>
            <a:ext cx="11578717" cy="1470455"/>
          </a:xfrm>
          <a:prstGeom prst="roundRect">
            <a:avLst>
              <a:gd name="adj" fmla="val 15265"/>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280087" y="956618"/>
            <a:ext cx="2059459" cy="369332"/>
          </a:xfrm>
          <a:prstGeom prst="rect">
            <a:avLst/>
          </a:prstGeom>
          <a:noFill/>
        </p:spPr>
        <p:txBody>
          <a:bodyPr wrap="square" rtlCol="0">
            <a:spAutoFit/>
          </a:bodyPr>
          <a:lstStyle/>
          <a:p>
            <a:r>
              <a:rPr lang="fr-FR" i="1"/>
              <a:t>Protocoles réactifs</a:t>
            </a:r>
          </a:p>
        </p:txBody>
      </p:sp>
      <p:sp>
        <p:nvSpPr>
          <p:cNvPr id="429" name="ZoneTexte 428"/>
          <p:cNvSpPr txBox="1"/>
          <p:nvPr/>
        </p:nvSpPr>
        <p:spPr>
          <a:xfrm>
            <a:off x="1206843" y="6142336"/>
            <a:ext cx="2059459" cy="369332"/>
          </a:xfrm>
          <a:prstGeom prst="rect">
            <a:avLst/>
          </a:prstGeom>
          <a:noFill/>
        </p:spPr>
        <p:txBody>
          <a:bodyPr wrap="square" rtlCol="0">
            <a:spAutoFit/>
          </a:bodyPr>
          <a:lstStyle/>
          <a:p>
            <a:r>
              <a:rPr lang="fr-FR" i="1"/>
              <a:t>Protocoles proactifs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Fiche d’identité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18</a:t>
            </a:fld>
            <a:endParaRPr lang="fr-FR"/>
          </a:p>
        </p:txBody>
      </p:sp>
      <p:grpSp>
        <p:nvGrpSpPr>
          <p:cNvPr id="79" name="Groupe 78"/>
          <p:cNvGrpSpPr/>
          <p:nvPr/>
        </p:nvGrpSpPr>
        <p:grpSpPr>
          <a:xfrm>
            <a:off x="216353" y="1902278"/>
            <a:ext cx="2754086" cy="4616648"/>
            <a:chOff x="216353" y="1902278"/>
            <a:chExt cx="2754086" cy="4616648"/>
          </a:xfrm>
        </p:grpSpPr>
        <p:sp>
          <p:nvSpPr>
            <p:cNvPr id="5" name="ZoneTexte 4"/>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OLSR</a:t>
              </a:r>
            </a:p>
            <a:p>
              <a:pPr algn="ctr"/>
              <a:r>
                <a:rPr lang="en-US" sz="1400" i="1"/>
                <a:t>Optimized Link State Routing protocol</a:t>
              </a:r>
            </a:p>
            <a:p>
              <a:pPr algn="ctr"/>
              <a:r>
                <a:rPr lang="en-US" sz="1400" i="1"/>
                <a:t> RFC 3626 – 2003</a:t>
              </a:r>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routage</a:t>
              </a:r>
            </a:p>
            <a:p>
              <a:pPr marL="355600" indent="93663">
                <a:buFont typeface="Wingdings" pitchFamily="2" charset="2"/>
                <a:buChar char="Ø"/>
              </a:pPr>
              <a:r>
                <a:rPr lang="en-US" sz="1400"/>
                <a:t> Sytème MPR</a:t>
              </a:r>
            </a:p>
            <a:p>
              <a:pPr marL="358775" indent="90488">
                <a:buFont typeface="Wingdings" pitchFamily="2" charset="2"/>
                <a:buChar char="Ø"/>
              </a:pPr>
              <a:endParaRPr lang="fr-FR" sz="1100"/>
            </a:p>
          </p:txBody>
        </p:sp>
        <p:cxnSp>
          <p:nvCxnSpPr>
            <p:cNvPr id="11" name="Connecteur droit 10"/>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9" name="ZoneTexte 18"/>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22" name="ZoneTexte 2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23" name="ZoneTexte 2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25" name="Connecteur droit 24"/>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126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29" name="Rectangle 28"/>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Rectangle 30"/>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80" name="Groupe 79"/>
          <p:cNvGrpSpPr/>
          <p:nvPr/>
        </p:nvGrpSpPr>
        <p:grpSpPr>
          <a:xfrm>
            <a:off x="3194503" y="1902278"/>
            <a:ext cx="2754086" cy="4616648"/>
            <a:chOff x="216353" y="1902278"/>
            <a:chExt cx="2754086" cy="4616648"/>
          </a:xfrm>
        </p:grpSpPr>
        <p:sp>
          <p:nvSpPr>
            <p:cNvPr id="83" name="ZoneTexte 82"/>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GRP</a:t>
              </a:r>
            </a:p>
            <a:p>
              <a:pPr algn="ctr"/>
              <a:r>
                <a:rPr lang="en-US" sz="1400" i="1"/>
                <a:t>Geographical Routing Protocol</a:t>
              </a:r>
            </a:p>
            <a:p>
              <a:pPr algn="ctr"/>
              <a:endParaRPr lang="en-US" sz="1400"/>
            </a:p>
            <a:p>
              <a:pPr algn="ctr"/>
              <a:endParaRPr lang="en-US" sz="1400"/>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400"/>
                <a:t> Position des noeuds</a:t>
              </a:r>
            </a:p>
            <a:p>
              <a:pPr marL="355600" indent="93663">
                <a:buFont typeface="Wingdings" pitchFamily="2" charset="2"/>
                <a:buChar char="Ø"/>
              </a:pPr>
              <a:r>
                <a:rPr lang="en-US" sz="1400"/>
                <a:t> Routage glouton</a:t>
              </a:r>
            </a:p>
            <a:p>
              <a:pPr marL="355600" indent="93663">
                <a:buFont typeface="Wingdings" pitchFamily="2" charset="2"/>
                <a:buChar char="Ø"/>
              </a:pPr>
              <a:r>
                <a:rPr lang="en-US" sz="1400"/>
                <a:t> Découpage du réseau</a:t>
              </a:r>
              <a:endParaRPr lang="fr-FR" sz="1100"/>
            </a:p>
          </p:txBody>
        </p:sp>
        <p:cxnSp>
          <p:nvCxnSpPr>
            <p:cNvPr id="84" name="Connecteur droit 83"/>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6" name="ZoneTexte 85"/>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87" name="ZoneTexte 86"/>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88" name="ZoneTexte 87"/>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89" name="ZoneTexte 88"/>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90" name="Connecteur droit 89"/>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2"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93" name="Rectangle 92"/>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4" name="Rectangle 93"/>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5"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96" name="Groupe 95"/>
          <p:cNvGrpSpPr/>
          <p:nvPr/>
        </p:nvGrpSpPr>
        <p:grpSpPr>
          <a:xfrm>
            <a:off x="6172653" y="1902278"/>
            <a:ext cx="2754086" cy="4624615"/>
            <a:chOff x="216353" y="1883228"/>
            <a:chExt cx="2754086" cy="4624615"/>
          </a:xfrm>
        </p:grpSpPr>
        <p:sp>
          <p:nvSpPr>
            <p:cNvPr id="97" name="ZoneTexte 96"/>
            <p:cNvSpPr txBox="1"/>
            <p:nvPr/>
          </p:nvSpPr>
          <p:spPr>
            <a:xfrm>
              <a:off x="219074" y="1883228"/>
              <a:ext cx="2726872" cy="46246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AODV</a:t>
              </a:r>
            </a:p>
            <a:p>
              <a:pPr algn="ctr"/>
              <a:r>
                <a:rPr lang="fr-FR" sz="1400" i="1"/>
                <a:t>Ad-hoc On Demand Distance Vector Protocol</a:t>
              </a:r>
            </a:p>
            <a:p>
              <a:pPr algn="ctr"/>
              <a:r>
                <a:rPr lang="en-US" sz="1400" i="1"/>
                <a:t> RFC 3561- 2003</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a:p>
              <a:pPr marL="355600" indent="93663">
                <a:buFont typeface="Wingdings" pitchFamily="2" charset="2"/>
                <a:buChar char="Ø"/>
              </a:pPr>
              <a:r>
                <a:rPr lang="en-US" sz="1400"/>
                <a:t> Limite d’envoi des RREQ</a:t>
              </a:r>
              <a:endParaRPr lang="fr-FR" sz="1100"/>
            </a:p>
          </p:txBody>
        </p:sp>
        <p:cxnSp>
          <p:nvCxnSpPr>
            <p:cNvPr id="98" name="Connecteur droit 97"/>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0" name="ZoneTexte 99"/>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01" name="ZoneTexte 100"/>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02" name="ZoneTexte 10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03" name="ZoneTexte 10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04" name="Connecteur droit 103"/>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07" name="Rectangle 106"/>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8" name="Rectangle 107"/>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9"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grpSp>
        <p:nvGrpSpPr>
          <p:cNvPr id="110" name="Groupe 109"/>
          <p:cNvGrpSpPr/>
          <p:nvPr/>
        </p:nvGrpSpPr>
        <p:grpSpPr>
          <a:xfrm>
            <a:off x="9150803" y="1902278"/>
            <a:ext cx="2754086" cy="4619172"/>
            <a:chOff x="216353" y="1883228"/>
            <a:chExt cx="2754086" cy="4619172"/>
          </a:xfrm>
        </p:grpSpPr>
        <p:sp>
          <p:nvSpPr>
            <p:cNvPr id="111" name="ZoneTexte 110"/>
            <p:cNvSpPr txBox="1"/>
            <p:nvPr/>
          </p:nvSpPr>
          <p:spPr>
            <a:xfrm>
              <a:off x="219074" y="1883228"/>
              <a:ext cx="2726872" cy="46191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DSR</a:t>
              </a:r>
            </a:p>
            <a:p>
              <a:pPr algn="ctr"/>
              <a:r>
                <a:rPr lang="en-US" sz="1400" i="1"/>
                <a:t>The Dynamic Source Routing Protocol</a:t>
              </a:r>
            </a:p>
            <a:p>
              <a:pPr algn="ctr"/>
              <a:r>
                <a:rPr lang="en-US" sz="1400" i="1"/>
                <a:t> RFC 4726 - 2007</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Routage par la source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p:txBody>
        </p:sp>
        <p:cxnSp>
          <p:nvCxnSpPr>
            <p:cNvPr id="112" name="Connecteur droit 111"/>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4" name="ZoneTexte 113"/>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15" name="ZoneTexte 114"/>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16" name="ZoneTexte 115"/>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17" name="ZoneTexte 116"/>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18" name="Connecteur droit 117"/>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21" name="Rectangle 120"/>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2" name="Rectangle 121"/>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3"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pic>
        <p:nvPicPr>
          <p:cNvPr id="75" name="Picture 2"/>
          <p:cNvPicPr>
            <a:picLocks noChangeAspect="1" noChangeArrowheads="1"/>
          </p:cNvPicPr>
          <p:nvPr/>
        </p:nvPicPr>
        <p:blipFill>
          <a:blip r:embed="rId4"/>
          <a:srcRect r="45754"/>
          <a:stretch>
            <a:fillRect/>
          </a:stretch>
        </p:blipFill>
        <p:spPr bwMode="auto">
          <a:xfrm>
            <a:off x="3962400" y="2057400"/>
            <a:ext cx="3929404" cy="2068512"/>
          </a:xfrm>
          <a:prstGeom prst="rect">
            <a:avLst/>
          </a:prstGeom>
          <a:noFill/>
          <a:ln w="9525">
            <a:noFill/>
            <a:miter lim="800000"/>
            <a:headEnd/>
            <a:tailEnd/>
          </a:ln>
        </p:spPr>
      </p:pic>
      <p:pic>
        <p:nvPicPr>
          <p:cNvPr id="76" name="Picture 2"/>
          <p:cNvPicPr>
            <a:picLocks noChangeAspect="1" noChangeArrowheads="1"/>
          </p:cNvPicPr>
          <p:nvPr/>
        </p:nvPicPr>
        <p:blipFill>
          <a:blip r:embed="rId4"/>
          <a:srcRect l="64579" t="9356" b="33643"/>
          <a:stretch>
            <a:fillRect/>
          </a:stretch>
        </p:blipFill>
        <p:spPr bwMode="auto">
          <a:xfrm>
            <a:off x="8197849" y="2017711"/>
            <a:ext cx="2266177" cy="1041400"/>
          </a:xfrm>
          <a:prstGeom prst="rect">
            <a:avLst/>
          </a:prstGeom>
          <a:noFill/>
          <a:ln w="9525">
            <a:noFill/>
            <a:miter lim="800000"/>
            <a:headEnd/>
            <a:tailEnd/>
          </a:ln>
        </p:spPr>
      </p:pic>
      <p:pic>
        <p:nvPicPr>
          <p:cNvPr id="77" name="Picture 1"/>
          <p:cNvPicPr>
            <a:picLocks noChangeAspect="1" noChangeArrowheads="1"/>
          </p:cNvPicPr>
          <p:nvPr/>
        </p:nvPicPr>
        <p:blipFill>
          <a:blip r:embed="rId5"/>
          <a:srcRect b="57570"/>
          <a:stretch>
            <a:fillRect/>
          </a:stretch>
        </p:blipFill>
        <p:spPr bwMode="auto">
          <a:xfrm>
            <a:off x="3595688" y="4621211"/>
            <a:ext cx="7686266" cy="1530350"/>
          </a:xfrm>
          <a:prstGeom prst="rect">
            <a:avLst/>
          </a:prstGeom>
          <a:noFill/>
          <a:ln w="9525">
            <a:noFill/>
            <a:miter lim="800000"/>
            <a:headEnd/>
            <a:tailEnd/>
          </a:ln>
        </p:spPr>
      </p:pic>
      <p:pic>
        <p:nvPicPr>
          <p:cNvPr id="11267" name="Picture 3"/>
          <p:cNvPicPr>
            <a:picLocks noChangeAspect="1" noChangeArrowheads="1"/>
          </p:cNvPicPr>
          <p:nvPr/>
        </p:nvPicPr>
        <p:blipFill>
          <a:blip r:embed="rId6"/>
          <a:srcRect/>
          <a:stretch>
            <a:fillRect/>
          </a:stretch>
        </p:blipFill>
        <p:spPr bwMode="auto">
          <a:xfrm>
            <a:off x="6227416" y="2074861"/>
            <a:ext cx="5897908" cy="4371975"/>
          </a:xfrm>
          <a:prstGeom prst="rect">
            <a:avLst/>
          </a:prstGeom>
          <a:noFill/>
          <a:ln w="9525">
            <a:noFill/>
            <a:miter lim="800000"/>
            <a:headEnd/>
            <a:tailEnd/>
          </a:ln>
        </p:spPr>
      </p:pic>
      <p:pic>
        <p:nvPicPr>
          <p:cNvPr id="81" name="Picture 3"/>
          <p:cNvPicPr>
            <a:picLocks noChangeAspect="1" noChangeArrowheads="1"/>
          </p:cNvPicPr>
          <p:nvPr/>
        </p:nvPicPr>
        <p:blipFill>
          <a:blip r:embed="rId7"/>
          <a:srcRect r="60614"/>
          <a:stretch>
            <a:fillRect/>
          </a:stretch>
        </p:blipFill>
        <p:spPr bwMode="auto">
          <a:xfrm>
            <a:off x="9382124" y="2484436"/>
            <a:ext cx="2330450" cy="1957578"/>
          </a:xfrm>
          <a:prstGeom prst="rect">
            <a:avLst/>
          </a:prstGeom>
          <a:noFill/>
          <a:ln w="9525">
            <a:noFill/>
            <a:miter lim="800000"/>
            <a:headEnd/>
            <a:tailEnd/>
          </a:ln>
        </p:spPr>
      </p:pic>
      <p:pic>
        <p:nvPicPr>
          <p:cNvPr id="82" name="Picture 3"/>
          <p:cNvPicPr>
            <a:picLocks noChangeAspect="1" noChangeArrowheads="1"/>
          </p:cNvPicPr>
          <p:nvPr/>
        </p:nvPicPr>
        <p:blipFill>
          <a:blip r:embed="rId7"/>
          <a:srcRect l="50663"/>
          <a:stretch>
            <a:fillRect/>
          </a:stretch>
        </p:blipFill>
        <p:spPr bwMode="auto">
          <a:xfrm>
            <a:off x="9251949" y="4558794"/>
            <a:ext cx="2692400" cy="18054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2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Comparaison par simulation des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19</a:t>
            </a:fld>
            <a:endParaRPr lang="fr-FR"/>
          </a:p>
        </p:txBody>
      </p:sp>
      <p:sp>
        <p:nvSpPr>
          <p:cNvPr id="4" name="Espace réservé du contenu 3"/>
          <p:cNvSpPr>
            <a:spLocks noGrp="1"/>
          </p:cNvSpPr>
          <p:nvPr>
            <p:ph sz="quarter" idx="1"/>
          </p:nvPr>
        </p:nvSpPr>
        <p:spPr>
          <a:xfrm>
            <a:off x="816864" y="1600200"/>
            <a:ext cx="7069836" cy="1752600"/>
          </a:xfrm>
        </p:spPr>
        <p:txBody>
          <a:bodyPr>
            <a:normAutofit/>
          </a:bodyPr>
          <a:lstStyle/>
          <a:p>
            <a:r>
              <a:rPr lang="fr-FR"/>
              <a:t>Paramètres des simulations</a:t>
            </a:r>
          </a:p>
        </p:txBody>
      </p:sp>
      <p:graphicFrame>
        <p:nvGraphicFramePr>
          <p:cNvPr id="9" name="Tableau 8"/>
          <p:cNvGraphicFramePr>
            <a:graphicFrameLocks noGrp="1"/>
          </p:cNvGraphicFramePr>
          <p:nvPr/>
        </p:nvGraphicFramePr>
        <p:xfrm>
          <a:off x="822325" y="2129367"/>
          <a:ext cx="5588000" cy="1737360"/>
        </p:xfrm>
        <a:graphic>
          <a:graphicData uri="http://schemas.openxmlformats.org/drawingml/2006/table">
            <a:tbl>
              <a:tblPr bandRow="1">
                <a:tableStyleId>{5C22544A-7EE6-4342-B048-85BDC9FD1C3A}</a:tableStyleId>
              </a:tblPr>
              <a:tblGrid>
                <a:gridCol w="1783222">
                  <a:extLst>
                    <a:ext uri="{9D8B030D-6E8A-4147-A177-3AD203B41FA5}">
                      <a16:colId xmlns:a16="http://schemas.microsoft.com/office/drawing/2014/main" val="20000"/>
                    </a:ext>
                  </a:extLst>
                </a:gridCol>
                <a:gridCol w="3804778">
                  <a:extLst>
                    <a:ext uri="{9D8B030D-6E8A-4147-A177-3AD203B41FA5}">
                      <a16:colId xmlns:a16="http://schemas.microsoft.com/office/drawing/2014/main" val="20001"/>
                    </a:ext>
                  </a:extLst>
                </a:gridCol>
              </a:tblGrid>
              <a:tr h="241965">
                <a:tc>
                  <a:txBody>
                    <a:bodyPr/>
                    <a:lstStyle/>
                    <a:p>
                      <a:r>
                        <a:rPr lang="fr-FR" b="1"/>
                        <a:t>Débit</a:t>
                      </a:r>
                    </a:p>
                  </a:txBody>
                  <a:tcPr/>
                </a:tc>
                <a:tc>
                  <a:txBody>
                    <a:bodyPr/>
                    <a:lstStyle/>
                    <a:p>
                      <a:r>
                        <a:rPr lang="fr-FR"/>
                        <a:t>12 Mbit/s</a:t>
                      </a:r>
                    </a:p>
                  </a:txBody>
                  <a:tcPr/>
                </a:tc>
                <a:extLst>
                  <a:ext uri="{0D108BD9-81ED-4DB2-BD59-A6C34878D82A}">
                    <a16:rowId xmlns:a16="http://schemas.microsoft.com/office/drawing/2014/main" val="10000"/>
                  </a:ext>
                </a:extLst>
              </a:tr>
              <a:tr h="241965">
                <a:tc>
                  <a:txBody>
                    <a:bodyPr/>
                    <a:lstStyle/>
                    <a:p>
                      <a:r>
                        <a:rPr lang="fr-FR" b="1"/>
                        <a:t>Portée</a:t>
                      </a:r>
                    </a:p>
                  </a:txBody>
                  <a:tcPr/>
                </a:tc>
                <a:tc>
                  <a:txBody>
                    <a:bodyPr/>
                    <a:lstStyle/>
                    <a:p>
                      <a:r>
                        <a:rPr lang="fr-FR"/>
                        <a:t>300 m</a:t>
                      </a:r>
                    </a:p>
                  </a:txBody>
                  <a:tcPr/>
                </a:tc>
                <a:extLst>
                  <a:ext uri="{0D108BD9-81ED-4DB2-BD59-A6C34878D82A}">
                    <a16:rowId xmlns:a16="http://schemas.microsoft.com/office/drawing/2014/main" val="10001"/>
                  </a:ext>
                </a:extLst>
              </a:tr>
              <a:tr h="241965">
                <a:tc>
                  <a:txBody>
                    <a:bodyPr/>
                    <a:lstStyle/>
                    <a:p>
                      <a:r>
                        <a:rPr lang="fr-FR" b="1"/>
                        <a:t>Trajectoires</a:t>
                      </a:r>
                    </a:p>
                  </a:txBody>
                  <a:tcPr/>
                </a:tc>
                <a:tc>
                  <a:txBody>
                    <a:bodyPr/>
                    <a:lstStyle/>
                    <a:p>
                      <a:r>
                        <a:rPr lang="fr-FR"/>
                        <a:t>Réelle - MOCoPo</a:t>
                      </a:r>
                      <a:r>
                        <a:rPr lang="fr-FR" baseline="0"/>
                        <a:t> groupe 1</a:t>
                      </a:r>
                      <a:endParaRPr lang="fr-FR"/>
                    </a:p>
                  </a:txBody>
                  <a:tcPr/>
                </a:tc>
                <a:extLst>
                  <a:ext uri="{0D108BD9-81ED-4DB2-BD59-A6C34878D82A}">
                    <a16:rowId xmlns:a16="http://schemas.microsoft.com/office/drawing/2014/main" val="10002"/>
                  </a:ext>
                </a:extLst>
              </a:tr>
              <a:tr h="592789">
                <a:tc>
                  <a:txBody>
                    <a:bodyPr/>
                    <a:lstStyle/>
                    <a:p>
                      <a:r>
                        <a:rPr lang="fr-FR" b="1"/>
                        <a:t>Application </a:t>
                      </a:r>
                    </a:p>
                  </a:txBody>
                  <a:tcPr/>
                </a:tc>
                <a:tc>
                  <a:txBody>
                    <a:bodyPr/>
                    <a:lstStyle/>
                    <a:p>
                      <a:pPr>
                        <a:buFont typeface="Arial" pitchFamily="34" charset="0"/>
                        <a:buChar char="•"/>
                      </a:pPr>
                      <a:r>
                        <a:rPr lang="fr-FR"/>
                        <a:t> 75 octets envoyés toutes les 25 ms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a:t> 1 à 30 nœuds sources/destinataires</a:t>
                      </a:r>
                    </a:p>
                  </a:txBody>
                  <a:tcPr/>
                </a:tc>
                <a:extLst>
                  <a:ext uri="{0D108BD9-81ED-4DB2-BD59-A6C34878D82A}">
                    <a16:rowId xmlns:a16="http://schemas.microsoft.com/office/drawing/2014/main" val="10003"/>
                  </a:ext>
                </a:extLst>
              </a:tr>
            </a:tbl>
          </a:graphicData>
        </a:graphic>
      </p:graphicFrame>
      <p:pic>
        <p:nvPicPr>
          <p:cNvPr id="2053" name="Picture 5" descr="C:\Travail\Document\[ARTICLE] Performance evaluation AODV OLSR GRP DSR - ITST\Matlab\anc\routage_envoye.png"/>
          <p:cNvPicPr>
            <a:picLocks noChangeAspect="1" noChangeArrowheads="1"/>
          </p:cNvPicPr>
          <p:nvPr/>
        </p:nvPicPr>
        <p:blipFill>
          <a:blip r:embed="rId3"/>
          <a:srcRect/>
          <a:stretch>
            <a:fillRect/>
          </a:stretch>
        </p:blipFill>
        <p:spPr bwMode="auto">
          <a:xfrm>
            <a:off x="4261139" y="4031673"/>
            <a:ext cx="4000298" cy="2700000"/>
          </a:xfrm>
          <a:prstGeom prst="rect">
            <a:avLst/>
          </a:prstGeom>
          <a:noFill/>
        </p:spPr>
      </p:pic>
      <p:pic>
        <p:nvPicPr>
          <p:cNvPr id="2054" name="Picture 6" descr="C:\Travail\Document\[ARTICLE] Performance evaluation AODV OLSR GRP DSR - ITST\Matlab\anc\charge.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 y="3985057"/>
            <a:ext cx="4570971" cy="2700000"/>
          </a:xfrm>
          <a:prstGeom prst="rect">
            <a:avLst/>
          </a:prstGeom>
          <a:noFill/>
        </p:spPr>
      </p:pic>
      <p:pic>
        <p:nvPicPr>
          <p:cNvPr id="2057" name="Picture 9" descr="C:\Travail\Document\[ARTICLE] Performance evaluation AODV OLSR GRP DSR - ITST\Matlab\anc\utilisationBP.pn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716855" y="1636429"/>
            <a:ext cx="4983307" cy="2296337"/>
          </a:xfrm>
          <a:prstGeom prst="rect">
            <a:avLst/>
          </a:prstGeom>
          <a:noFill/>
        </p:spPr>
      </p:pic>
      <p:sp>
        <p:nvSpPr>
          <p:cNvPr id="10" name="Espace réservé du contenu 3"/>
          <p:cNvSpPr txBox="1">
            <a:spLocks/>
          </p:cNvSpPr>
          <p:nvPr/>
        </p:nvSpPr>
        <p:spPr>
          <a:xfrm>
            <a:off x="8335257" y="4256313"/>
            <a:ext cx="3493886" cy="2601687"/>
          </a:xfrm>
          <a:prstGeom prst="rect">
            <a:avLst/>
          </a:prstGeom>
        </p:spPr>
        <p:txBody>
          <a:bodyPr vert="horz">
            <a:normAutofit/>
          </a:bodyPr>
          <a:lstStyle/>
          <a:p>
            <a:pPr marL="320040" indent="-320040" algn="just" defTabSz="914400">
              <a:spcBef>
                <a:spcPts val="700"/>
              </a:spcBef>
              <a:buClr>
                <a:schemeClr val="accent2"/>
              </a:buClr>
              <a:buSzPct val="60000"/>
              <a:buFont typeface="Wingdings" pitchFamily="2" charset="2"/>
              <a:buChar char="Ø"/>
            </a:pPr>
            <a:r>
              <a:rPr lang="fr-FR" sz="2800" b="1" dirty="0"/>
              <a:t>Orientation vers les protocoles proactifs</a:t>
            </a:r>
            <a:endParaRPr kumimoji="0" lang="fr-FR" sz="2900"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Ellipse 10"/>
          <p:cNvSpPr/>
          <p:nvPr/>
        </p:nvSpPr>
        <p:spPr>
          <a:xfrm>
            <a:off x="3884386" y="4348840"/>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3884386" y="5713184"/>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2</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accent1"/>
                </a:solidFill>
              </a:rPr>
              <a:t>Introduction</a:t>
            </a:r>
          </a:p>
          <a:p>
            <a:r>
              <a:rPr lang="fr-FR" sz="3600">
                <a:solidFill>
                  <a:schemeClr val="accent1"/>
                </a:solidFill>
              </a:rPr>
              <a:t>Protocoles de routage dans les réseaux ad hoc</a:t>
            </a:r>
          </a:p>
          <a:p>
            <a:r>
              <a:rPr lang="fr-FR" sz="3600">
                <a:solidFill>
                  <a:schemeClr val="accent1"/>
                </a:solidFill>
              </a:rPr>
              <a:t>Proposition d’organisation structurelle : CBL</a:t>
            </a:r>
          </a:p>
          <a:p>
            <a:r>
              <a:rPr lang="fr-FR" sz="3600">
                <a:solidFill>
                  <a:schemeClr val="accent1"/>
                </a:solidFill>
              </a:rPr>
              <a:t>Analyse structurelle de CBL</a:t>
            </a:r>
          </a:p>
          <a:p>
            <a:r>
              <a:rPr lang="fr-FR" sz="3600">
                <a:solidFill>
                  <a:schemeClr val="accent1"/>
                </a:solidFill>
              </a:rPr>
              <a:t>Analyse sytème de CBL-OLSR : la perception élargie</a:t>
            </a:r>
          </a:p>
          <a:p>
            <a:r>
              <a:rPr lang="fr-FR" sz="3600">
                <a:solidFill>
                  <a:schemeClr val="accent1"/>
                </a:solidFill>
              </a:rPr>
              <a:t>Conclusion et perspectives</a:t>
            </a:r>
          </a:p>
        </p:txBody>
      </p:sp>
      <p:sp>
        <p:nvSpPr>
          <p:cNvPr id="7" name="Espace réservé du contenu 2"/>
          <p:cNvSpPr txBox="1">
            <a:spLocks/>
          </p:cNvSpPr>
          <p:nvPr/>
        </p:nvSpPr>
        <p:spPr>
          <a:xfrm>
            <a:off x="1828799" y="2743200"/>
            <a:ext cx="10363199" cy="3632200"/>
          </a:xfrm>
          <a:prstGeom prst="rect">
            <a:avLst/>
          </a:prstGeom>
        </p:spPr>
        <p:txBody>
          <a:bodyPr vert="horz" anchor="t">
            <a:normAutofit lnSpcReduction="10000"/>
          </a:bodyPr>
          <a:lstStyle/>
          <a:p>
            <a:pPr lvl="0" defTabSz="914400">
              <a:spcBef>
                <a:spcPts val="700"/>
              </a:spcBef>
              <a:buClr>
                <a:schemeClr val="accent2"/>
              </a:buClr>
              <a:buSzPct val="60000"/>
              <a:defRPr/>
            </a:pPr>
            <a:r>
              <a:rPr lang="fr-FR" sz="3600" b="1" dirty="0">
                <a:solidFill>
                  <a:schemeClr val="accent1"/>
                </a:solidFill>
              </a:rPr>
              <a:t>Introduction</a:t>
            </a:r>
            <a:endPar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endParaRPr>
          </a:p>
          <a:p>
            <a:pPr defTabSz="914400">
              <a:spcBef>
                <a:spcPts val="700"/>
              </a:spcBef>
              <a:buClr>
                <a:schemeClr val="accent2"/>
              </a:buClr>
              <a:buSzPct val="60000"/>
              <a:defRPr/>
            </a:pPr>
            <a:r>
              <a:rPr lang="fr-FR" sz="3600" dirty="0">
                <a:solidFill>
                  <a:schemeClr val="bg1">
                    <a:lumMod val="65000"/>
                  </a:schemeClr>
                </a:solidFill>
              </a:rPr>
              <a:t>Protocoles de routage dans les réseaux ad hoc</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Proposition d’organisation structurelle :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Analyse structurelle de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Analyse </a:t>
            </a:r>
            <a:r>
              <a:rPr kumimoji="0" lang="fr-FR" sz="3600" b="0" i="0" u="none" strike="noStrike" kern="1200" cap="none" spc="0" normalizeH="0" baseline="0" noProof="0" dirty="0" err="1">
                <a:ln>
                  <a:noFill/>
                </a:ln>
                <a:solidFill>
                  <a:schemeClr val="bg1">
                    <a:lumMod val="65000"/>
                  </a:schemeClr>
                </a:solidFill>
                <a:effectLst/>
                <a:uLnTx/>
                <a:uFillTx/>
                <a:latin typeface="+mn-lt"/>
                <a:ea typeface="+mn-ea"/>
                <a:cs typeface="+mn-cs"/>
              </a:rPr>
              <a:t>sytème</a:t>
            </a: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 de CBL-OLSR : la perception élargie</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Conclusion et perspectives</a:t>
            </a:r>
          </a:p>
        </p:txBody>
      </p:sp>
    </p:spTree>
    <p:extLst>
      <p:ext uri="{BB962C8B-B14F-4D97-AF65-F5344CB8AC3E}">
        <p14:creationId xmlns:p14="http://schemas.microsoft.com/office/powerpoint/2010/main" val="18118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20</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b="1">
                <a:solidFill>
                  <a:schemeClr val="accent1"/>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a:t>
            </a:r>
          </a:p>
          <a:p>
            <a:r>
              <a:rPr lang="fr-FR" sz="3600">
                <a:solidFill>
                  <a:schemeClr val="bg1">
                    <a:lumMod val="65000"/>
                  </a:schemeClr>
                </a:solidFill>
              </a:rPr>
              <a:t>Conclusion et perspectives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Hypothèses de travail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21</a:t>
            </a:fld>
            <a:endParaRPr lang="fr-FR"/>
          </a:p>
        </p:txBody>
      </p:sp>
      <p:sp>
        <p:nvSpPr>
          <p:cNvPr id="4" name="Espace réservé du contenu 3"/>
          <p:cNvSpPr>
            <a:spLocks noGrp="1"/>
          </p:cNvSpPr>
          <p:nvPr>
            <p:ph sz="quarter" idx="1"/>
          </p:nvPr>
        </p:nvSpPr>
        <p:spPr>
          <a:xfrm>
            <a:off x="789711" y="1612899"/>
            <a:ext cx="6576289" cy="5181601"/>
          </a:xfrm>
        </p:spPr>
        <p:txBody>
          <a:bodyPr>
            <a:normAutofit fontScale="92500" lnSpcReduction="10000"/>
          </a:bodyPr>
          <a:lstStyle/>
          <a:p>
            <a:r>
              <a:rPr lang="fr-FR"/>
              <a:t>À bord des véhicules :</a:t>
            </a:r>
          </a:p>
          <a:p>
            <a:pPr lvl="1"/>
            <a:r>
              <a:rPr lang="fr-FR"/>
              <a:t>Une carte de communication sans fil</a:t>
            </a:r>
          </a:p>
          <a:p>
            <a:pPr lvl="2"/>
            <a:r>
              <a:rPr lang="fr-FR"/>
              <a:t>Technologie 802.11p</a:t>
            </a:r>
          </a:p>
          <a:p>
            <a:pPr lvl="1"/>
            <a:r>
              <a:rPr lang="fr-FR"/>
              <a:t>Un système de positionnement</a:t>
            </a:r>
          </a:p>
          <a:p>
            <a:pPr lvl="2"/>
            <a:r>
              <a:rPr lang="fr-FR"/>
              <a:t>Position</a:t>
            </a:r>
          </a:p>
          <a:p>
            <a:pPr lvl="2"/>
            <a:r>
              <a:rPr lang="fr-FR"/>
              <a:t>Vitesse</a:t>
            </a:r>
          </a:p>
          <a:p>
            <a:pPr lvl="2"/>
            <a:r>
              <a:rPr lang="fr-FR"/>
              <a:t>Angle de braquage</a:t>
            </a:r>
          </a:p>
          <a:p>
            <a:r>
              <a:rPr lang="fr-FR"/>
              <a:t>Architecture V2V</a:t>
            </a:r>
          </a:p>
          <a:p>
            <a:pPr lvl="2"/>
            <a:r>
              <a:rPr lang="fr-FR"/>
              <a:t>Fonctionnement décentralisé</a:t>
            </a:r>
          </a:p>
          <a:p>
            <a:pPr lvl="2"/>
            <a:r>
              <a:rPr lang="fr-FR"/>
              <a:t>Sans service global de localisation</a:t>
            </a:r>
          </a:p>
          <a:p>
            <a:r>
              <a:rPr lang="fr-FR"/>
              <a:t>Envoi périodique de messages de découverte du voisinage (message HELLO)</a:t>
            </a:r>
          </a:p>
          <a:p>
            <a:pPr lvl="2"/>
            <a:r>
              <a:rPr lang="fr-FR"/>
              <a:t>Connaissance locale du réseau à deux sauts</a:t>
            </a:r>
          </a:p>
        </p:txBody>
      </p:sp>
      <p:graphicFrame>
        <p:nvGraphicFramePr>
          <p:cNvPr id="21" name="Tableau 20"/>
          <p:cNvGraphicFramePr>
            <a:graphicFrameLocks noGrp="1"/>
          </p:cNvGraphicFramePr>
          <p:nvPr/>
        </p:nvGraphicFramePr>
        <p:xfrm>
          <a:off x="8581736" y="4342629"/>
          <a:ext cx="3159992" cy="1752600"/>
        </p:xfrm>
        <a:graphic>
          <a:graphicData uri="http://schemas.openxmlformats.org/drawingml/2006/table">
            <a:tbl>
              <a:tblPr firstRow="1" bandRow="1">
                <a:tableStyleId>{5C22544A-7EE6-4342-B048-85BDC9FD1C3A}</a:tableStyleId>
              </a:tblPr>
              <a:tblGrid>
                <a:gridCol w="3159992">
                  <a:extLst>
                    <a:ext uri="{9D8B030D-6E8A-4147-A177-3AD203B41FA5}">
                      <a16:colId xmlns:a16="http://schemas.microsoft.com/office/drawing/2014/main" val="20000"/>
                    </a:ext>
                  </a:extLst>
                </a:gridCol>
              </a:tblGrid>
              <a:tr h="370840">
                <a:tc>
                  <a:txBody>
                    <a:bodyPr/>
                    <a:lstStyle/>
                    <a:p>
                      <a:pPr algn="ctr"/>
                      <a:r>
                        <a:rPr lang="fr-FR"/>
                        <a:t>Informations sur le nœud N1</a:t>
                      </a:r>
                    </a:p>
                    <a:p>
                      <a:pPr algn="ctr"/>
                      <a:r>
                        <a:rPr lang="fr-FR"/>
                        <a:t>Position,</a:t>
                      </a:r>
                      <a:r>
                        <a:rPr lang="fr-FR" baseline="0"/>
                        <a:t> vitesse …</a:t>
                      </a:r>
                      <a:endParaRPr lang="fr-FR"/>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a:t>Adresse du nœud N2</a:t>
                      </a:r>
                    </a:p>
                  </a:txBody>
                  <a:tcPr/>
                </a:tc>
                <a:extLst>
                  <a:ext uri="{0D108BD9-81ED-4DB2-BD59-A6C34878D82A}">
                    <a16:rowId xmlns:a16="http://schemas.microsoft.com/office/drawing/2014/main" val="10001"/>
                  </a:ext>
                </a:extLst>
              </a:tr>
              <a:tr h="370840">
                <a:tc>
                  <a:txBody>
                    <a:bodyPr/>
                    <a:lstStyle/>
                    <a:p>
                      <a:pPr algn="ctr"/>
                      <a:r>
                        <a:rPr lang="fr-FR"/>
                        <a:t>Adresse du nœud N3</a:t>
                      </a:r>
                    </a:p>
                  </a:txBody>
                  <a:tcPr/>
                </a:tc>
                <a:extLst>
                  <a:ext uri="{0D108BD9-81ED-4DB2-BD59-A6C34878D82A}">
                    <a16:rowId xmlns:a16="http://schemas.microsoft.com/office/drawing/2014/main" val="10002"/>
                  </a:ext>
                </a:extLst>
              </a:tr>
              <a:tr h="370840">
                <a:tc>
                  <a:txBody>
                    <a:bodyPr/>
                    <a:lstStyle/>
                    <a:p>
                      <a:pPr algn="ctr"/>
                      <a:r>
                        <a:rPr lang="fr-FR"/>
                        <a:t>…</a:t>
                      </a:r>
                    </a:p>
                  </a:txBody>
                  <a:tcPr/>
                </a:tc>
                <a:extLst>
                  <a:ext uri="{0D108BD9-81ED-4DB2-BD59-A6C34878D82A}">
                    <a16:rowId xmlns:a16="http://schemas.microsoft.com/office/drawing/2014/main" val="10003"/>
                  </a:ext>
                </a:extLst>
              </a:tr>
            </a:tbl>
          </a:graphicData>
        </a:graphic>
      </p:graphicFrame>
      <p:grpSp>
        <p:nvGrpSpPr>
          <p:cNvPr id="83" name="Groupe 82"/>
          <p:cNvGrpSpPr/>
          <p:nvPr/>
        </p:nvGrpSpPr>
        <p:grpSpPr>
          <a:xfrm>
            <a:off x="7792105" y="1623951"/>
            <a:ext cx="4190345" cy="1738580"/>
            <a:chOff x="7792105" y="1623951"/>
            <a:chExt cx="4190345" cy="1738580"/>
          </a:xfrm>
        </p:grpSpPr>
        <p:pic>
          <p:nvPicPr>
            <p:cNvPr id="14" name="Picture 2" descr="C:\Travail\Document\Image\V1.png"/>
            <p:cNvPicPr>
              <a:picLocks noChangeAspect="1" noChangeArrowheads="1"/>
            </p:cNvPicPr>
            <p:nvPr/>
          </p:nvPicPr>
          <p:blipFill>
            <a:blip r:embed="rId3"/>
            <a:srcRect/>
            <a:stretch>
              <a:fillRect/>
            </a:stretch>
          </p:blipFill>
          <p:spPr bwMode="auto">
            <a:xfrm>
              <a:off x="9499785" y="2753097"/>
              <a:ext cx="1080000" cy="554324"/>
            </a:xfrm>
            <a:prstGeom prst="rect">
              <a:avLst/>
            </a:prstGeom>
            <a:noFill/>
          </p:spPr>
        </p:pic>
        <p:pic>
          <p:nvPicPr>
            <p:cNvPr id="15" name="Picture 2" descr="C:\Travail\Document\Image\V1.png"/>
            <p:cNvPicPr>
              <a:picLocks noChangeAspect="1" noChangeArrowheads="1"/>
            </p:cNvPicPr>
            <p:nvPr/>
          </p:nvPicPr>
          <p:blipFill>
            <a:blip r:embed="rId3"/>
            <a:srcRect/>
            <a:stretch>
              <a:fillRect/>
            </a:stretch>
          </p:blipFill>
          <p:spPr bwMode="auto">
            <a:xfrm>
              <a:off x="10902450" y="1630879"/>
              <a:ext cx="1080000" cy="554324"/>
            </a:xfrm>
            <a:prstGeom prst="rect">
              <a:avLst/>
            </a:prstGeom>
            <a:noFill/>
          </p:spPr>
        </p:pic>
        <p:pic>
          <p:nvPicPr>
            <p:cNvPr id="17" name="Picture 2" descr="C:\Travail\Document\Image\V1.png"/>
            <p:cNvPicPr>
              <a:picLocks noChangeAspect="1" noChangeArrowheads="1"/>
            </p:cNvPicPr>
            <p:nvPr/>
          </p:nvPicPr>
          <p:blipFill>
            <a:blip r:embed="rId3"/>
            <a:srcRect/>
            <a:stretch>
              <a:fillRect/>
            </a:stretch>
          </p:blipFill>
          <p:spPr bwMode="auto">
            <a:xfrm>
              <a:off x="7792105" y="1623951"/>
              <a:ext cx="1080000" cy="554324"/>
            </a:xfrm>
            <a:prstGeom prst="rect">
              <a:avLst/>
            </a:prstGeom>
            <a:noFill/>
          </p:spPr>
        </p:pic>
        <p:sp>
          <p:nvSpPr>
            <p:cNvPr id="22" name="Espace réservé du contenu 3"/>
            <p:cNvSpPr txBox="1">
              <a:spLocks/>
            </p:cNvSpPr>
            <p:nvPr/>
          </p:nvSpPr>
          <p:spPr>
            <a:xfrm>
              <a:off x="9685770" y="23991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23" name="Espace réservé du contenu 3"/>
            <p:cNvSpPr txBox="1">
              <a:spLocks/>
            </p:cNvSpPr>
            <p:nvPr/>
          </p:nvSpPr>
          <p:spPr>
            <a:xfrm>
              <a:off x="10399135" y="1625425"/>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24" name="Espace réservé du contenu 3"/>
            <p:cNvSpPr txBox="1">
              <a:spLocks/>
            </p:cNvSpPr>
            <p:nvPr/>
          </p:nvSpPr>
          <p:spPr>
            <a:xfrm>
              <a:off x="8838333" y="1625425"/>
              <a:ext cx="718418" cy="57153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26" name="Forme 25"/>
            <p:cNvCxnSpPr>
              <a:stCxn id="14" idx="3"/>
              <a:endCxn id="15" idx="2"/>
            </p:cNvCxnSpPr>
            <p:nvPr/>
          </p:nvCxnSpPr>
          <p:spPr>
            <a:xfrm flipV="1">
              <a:off x="10579785" y="2185203"/>
              <a:ext cx="862665" cy="845056"/>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Forme 31"/>
            <p:cNvCxnSpPr>
              <a:stCxn id="14" idx="1"/>
              <a:endCxn id="17" idx="2"/>
            </p:cNvCxnSpPr>
            <p:nvPr/>
          </p:nvCxnSpPr>
          <p:spPr>
            <a:xfrm rot="10800000">
              <a:off x="8332105" y="2178275"/>
              <a:ext cx="1167680" cy="851984"/>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2" name="Espace réservé du contenu 3"/>
            <p:cNvSpPr txBox="1">
              <a:spLocks/>
            </p:cNvSpPr>
            <p:nvPr/>
          </p:nvSpPr>
          <p:spPr>
            <a:xfrm rot="1847936">
              <a:off x="8098269" y="27910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sp>
          <p:nvSpPr>
            <p:cNvPr id="43" name="Espace réservé du contenu 3"/>
            <p:cNvSpPr txBox="1">
              <a:spLocks/>
            </p:cNvSpPr>
            <p:nvPr/>
          </p:nvSpPr>
          <p:spPr>
            <a:xfrm rot="19110656">
              <a:off x="10966973" y="2667629"/>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5" name="Groupe 84"/>
          <p:cNvGrpSpPr/>
          <p:nvPr/>
        </p:nvGrpSpPr>
        <p:grpSpPr>
          <a:xfrm>
            <a:off x="8483601" y="3959400"/>
            <a:ext cx="2933699" cy="584231"/>
            <a:chOff x="8483601" y="3959400"/>
            <a:chExt cx="2933699" cy="584231"/>
          </a:xfrm>
        </p:grpSpPr>
        <p:cxnSp>
          <p:nvCxnSpPr>
            <p:cNvPr id="60" name="Connecteur droit avec flèche 59"/>
            <p:cNvCxnSpPr/>
            <p:nvPr/>
          </p:nvCxnSpPr>
          <p:spPr>
            <a:xfrm flipH="1">
              <a:off x="8483601" y="41148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2" name="Espace réservé du contenu 3"/>
            <p:cNvSpPr txBox="1">
              <a:spLocks/>
            </p:cNvSpPr>
            <p:nvPr/>
          </p:nvSpPr>
          <p:spPr>
            <a:xfrm rot="20796863">
              <a:off x="8771369" y="39594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63" name="Connecteur droit avec flèche 62"/>
            <p:cNvCxnSpPr/>
            <p:nvPr/>
          </p:nvCxnSpPr>
          <p:spPr>
            <a:xfrm>
              <a:off x="10007601" y="41275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4" name="Espace réservé du contenu 3"/>
            <p:cNvSpPr txBox="1">
              <a:spLocks/>
            </p:cNvSpPr>
            <p:nvPr/>
          </p:nvSpPr>
          <p:spPr>
            <a:xfrm rot="803137" flipH="1">
              <a:off x="10295369" y="39721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6" name="Groupe 85"/>
          <p:cNvGrpSpPr/>
          <p:nvPr/>
        </p:nvGrpSpPr>
        <p:grpSpPr>
          <a:xfrm>
            <a:off x="8483601" y="4530900"/>
            <a:ext cx="1435100" cy="2222217"/>
            <a:chOff x="8483601" y="4530900"/>
            <a:chExt cx="1435100" cy="2222217"/>
          </a:xfrm>
        </p:grpSpPr>
        <p:cxnSp>
          <p:nvCxnSpPr>
            <p:cNvPr id="68" name="Connecteur droit avec flèche 67"/>
            <p:cNvCxnSpPr/>
            <p:nvPr/>
          </p:nvCxnSpPr>
          <p:spPr>
            <a:xfrm>
              <a:off x="8509001" y="4686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9" name="Espace réservé du contenu 3"/>
            <p:cNvSpPr txBox="1">
              <a:spLocks/>
            </p:cNvSpPr>
            <p:nvPr/>
          </p:nvSpPr>
          <p:spPr>
            <a:xfrm rot="803137" flipH="1">
              <a:off x="8796769" y="4530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0" name="Connecteur droit avec flèche 69"/>
            <p:cNvCxnSpPr/>
            <p:nvPr/>
          </p:nvCxnSpPr>
          <p:spPr>
            <a:xfrm flipH="1">
              <a:off x="8496301" y="52197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1" name="Espace réservé du contenu 3"/>
            <p:cNvSpPr txBox="1">
              <a:spLocks/>
            </p:cNvSpPr>
            <p:nvPr/>
          </p:nvSpPr>
          <p:spPr>
            <a:xfrm rot="20796863">
              <a:off x="8784069" y="50643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3" name="Connecteur droit avec flèche 72"/>
            <p:cNvCxnSpPr/>
            <p:nvPr/>
          </p:nvCxnSpPr>
          <p:spPr>
            <a:xfrm>
              <a:off x="8483601" y="5829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4" name="Espace réservé du contenu 3"/>
            <p:cNvSpPr txBox="1">
              <a:spLocks/>
            </p:cNvSpPr>
            <p:nvPr/>
          </p:nvSpPr>
          <p:spPr>
            <a:xfrm rot="803137" flipH="1">
              <a:off x="8771369" y="5673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5" name="Connecteur droit avec flèche 74"/>
            <p:cNvCxnSpPr/>
            <p:nvPr/>
          </p:nvCxnSpPr>
          <p:spPr>
            <a:xfrm flipH="1">
              <a:off x="8509002" y="6336986"/>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6" name="Espace réservé du contenu 3"/>
            <p:cNvSpPr txBox="1">
              <a:spLocks/>
            </p:cNvSpPr>
            <p:nvPr/>
          </p:nvSpPr>
          <p:spPr>
            <a:xfrm rot="20796863">
              <a:off x="8796770" y="6181586"/>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4" name="Groupe 83"/>
          <p:cNvGrpSpPr/>
          <p:nvPr/>
        </p:nvGrpSpPr>
        <p:grpSpPr>
          <a:xfrm>
            <a:off x="7945870" y="3427814"/>
            <a:ext cx="4068330" cy="3430186"/>
            <a:chOff x="7945870" y="3427814"/>
            <a:chExt cx="4068330" cy="3430186"/>
          </a:xfrm>
        </p:grpSpPr>
        <p:sp>
          <p:nvSpPr>
            <p:cNvPr id="50" name="Espace réservé du contenu 3"/>
            <p:cNvSpPr txBox="1">
              <a:spLocks/>
            </p:cNvSpPr>
            <p:nvPr/>
          </p:nvSpPr>
          <p:spPr>
            <a:xfrm>
              <a:off x="96984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51" name="Espace réservé du contenu 3"/>
            <p:cNvSpPr txBox="1">
              <a:spLocks/>
            </p:cNvSpPr>
            <p:nvPr/>
          </p:nvSpPr>
          <p:spPr>
            <a:xfrm>
              <a:off x="112732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52" name="Espace réservé du contenu 3"/>
            <p:cNvSpPr txBox="1">
              <a:spLocks/>
            </p:cNvSpPr>
            <p:nvPr/>
          </p:nvSpPr>
          <p:spPr>
            <a:xfrm>
              <a:off x="81998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55" name="Connecteur droit avec flèche 54"/>
            <p:cNvCxnSpPr/>
            <p:nvPr/>
          </p:nvCxnSpPr>
          <p:spPr>
            <a:xfrm>
              <a:off x="99568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56" name="Espace réservé du contenu 3"/>
            <p:cNvSpPr txBox="1">
              <a:spLocks/>
            </p:cNvSpPr>
            <p:nvPr/>
          </p:nvSpPr>
          <p:spPr>
            <a:xfrm>
              <a:off x="100921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7" name="Connecteur droit avec flèche 76"/>
            <p:cNvCxnSpPr/>
            <p:nvPr/>
          </p:nvCxnSpPr>
          <p:spPr>
            <a:xfrm>
              <a:off x="115062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78" name="Espace réservé du contenu 3"/>
            <p:cNvSpPr txBox="1">
              <a:spLocks/>
            </p:cNvSpPr>
            <p:nvPr/>
          </p:nvSpPr>
          <p:spPr>
            <a:xfrm>
              <a:off x="116415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9" name="Connecteur droit avec flèche 78"/>
            <p:cNvCxnSpPr/>
            <p:nvPr/>
          </p:nvCxnSpPr>
          <p:spPr>
            <a:xfrm>
              <a:off x="84074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80" name="Espace réservé du contenu 3"/>
            <p:cNvSpPr txBox="1">
              <a:spLocks/>
            </p:cNvSpPr>
            <p:nvPr/>
          </p:nvSpPr>
          <p:spPr>
            <a:xfrm>
              <a:off x="79458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grpSp>
      <p:sp>
        <p:nvSpPr>
          <p:cNvPr id="81" name="Espace réservé du contenu 3"/>
          <p:cNvSpPr txBox="1">
            <a:spLocks/>
          </p:cNvSpPr>
          <p:nvPr/>
        </p:nvSpPr>
        <p:spPr>
          <a:xfrm>
            <a:off x="6307570" y="5015314"/>
            <a:ext cx="1604530" cy="571531"/>
          </a:xfrm>
          <a:prstGeom prst="rect">
            <a:avLst/>
          </a:prstGeom>
        </p:spPr>
        <p:txBody>
          <a:bodyPr vert="horz">
            <a:normAutofit fontScale="77500" lnSpcReduction="20000"/>
          </a:bodyPr>
          <a:lstStyle/>
          <a:p>
            <a:pPr marL="320040" lvl="0" indent="-320040" defTabSz="914400">
              <a:spcBef>
                <a:spcPts val="700"/>
              </a:spcBef>
              <a:buClr>
                <a:schemeClr val="accent2"/>
              </a:buClr>
              <a:buSzPct val="60000"/>
            </a:pPr>
            <a:r>
              <a:rPr lang="fr-FR" sz="2400" b="1" i="1"/>
              <a:t>Hello_Interval</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sp>
        <p:nvSpPr>
          <p:cNvPr id="82" name="Accolade ouvrante 81"/>
          <p:cNvSpPr/>
          <p:nvPr/>
        </p:nvSpPr>
        <p:spPr>
          <a:xfrm>
            <a:off x="7924800" y="4635500"/>
            <a:ext cx="457200" cy="120650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95" name="Groupe 94"/>
          <p:cNvGrpSpPr/>
          <p:nvPr/>
        </p:nvGrpSpPr>
        <p:grpSpPr>
          <a:xfrm>
            <a:off x="10028670" y="4800600"/>
            <a:ext cx="1528330" cy="1536700"/>
            <a:chOff x="10028670" y="4800600"/>
            <a:chExt cx="1528330" cy="1536700"/>
          </a:xfrm>
        </p:grpSpPr>
        <p:cxnSp>
          <p:nvCxnSpPr>
            <p:cNvPr id="88" name="Connecteur droit 87"/>
            <p:cNvCxnSpPr/>
            <p:nvPr/>
          </p:nvCxnSpPr>
          <p:spPr>
            <a:xfrm>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V="1">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Espace réservé du contenu 3"/>
            <p:cNvSpPr txBox="1">
              <a:spLocks/>
            </p:cNvSpPr>
            <p:nvPr/>
          </p:nvSpPr>
          <p:spPr>
            <a:xfrm>
              <a:off x="10028670" y="5473669"/>
              <a:ext cx="1528330" cy="863631"/>
            </a:xfrm>
            <a:prstGeom prst="rect">
              <a:avLst/>
            </a:prstGeom>
          </p:spPr>
          <p:txBody>
            <a:bodyPr vert="horz">
              <a:normAutofit lnSpcReduction="10000"/>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lang="fr-FR" sz="2400"/>
                <a:t>Liaison </a:t>
              </a:r>
            </a:p>
            <a:p>
              <a:pPr marR="0" lvl="0" algn="ctr" defTabSz="914400" rtl="0" eaLnBrk="1" fontAlgn="auto" latinLnBrk="0" hangingPunct="1">
                <a:lnSpc>
                  <a:spcPct val="100000"/>
                </a:lnSpc>
                <a:spcBef>
                  <a:spcPts val="700"/>
                </a:spcBef>
                <a:spcAft>
                  <a:spcPts val="0"/>
                </a:spcAft>
                <a:buClr>
                  <a:schemeClr val="accent2"/>
                </a:buClr>
                <a:buSzPct val="60000"/>
                <a:tabLst>
                  <a:tab pos="0" algn="l"/>
                </a:tabLst>
                <a:defRPr/>
              </a:pPr>
              <a:r>
                <a:rPr lang="fr-FR" sz="2400"/>
                <a:t>rompue</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grpSp>
      <p:grpSp>
        <p:nvGrpSpPr>
          <p:cNvPr id="101" name="Groupe 100"/>
          <p:cNvGrpSpPr/>
          <p:nvPr/>
        </p:nvGrpSpPr>
        <p:grpSpPr>
          <a:xfrm>
            <a:off x="10026869" y="3342358"/>
            <a:ext cx="1986455" cy="2827214"/>
            <a:chOff x="10026869" y="3342358"/>
            <a:chExt cx="1986455" cy="2827214"/>
          </a:xfrm>
        </p:grpSpPr>
        <p:sp>
          <p:nvSpPr>
            <p:cNvPr id="91" name="Accolade ouvrante 90"/>
            <p:cNvSpPr/>
            <p:nvPr/>
          </p:nvSpPr>
          <p:spPr>
            <a:xfrm rot="10800000">
              <a:off x="10026869" y="3930868"/>
              <a:ext cx="357352" cy="2238704"/>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6" name="Rectangle 95"/>
            <p:cNvSpPr/>
            <p:nvPr/>
          </p:nvSpPr>
          <p:spPr>
            <a:xfrm>
              <a:off x="10481864" y="4822059"/>
              <a:ext cx="1531460" cy="461665"/>
            </a:xfrm>
            <a:prstGeom prst="rect">
              <a:avLst/>
            </a:prstGeom>
          </p:spPr>
          <p:txBody>
            <a:bodyPr vert="horz" wrap="square">
              <a:spAutoFit/>
            </a:bodyPr>
            <a:lstStyle/>
            <a:p>
              <a:r>
                <a:rPr lang="fr-FR" sz="2400" b="1"/>
                <a:t>Vtime</a:t>
              </a:r>
              <a:r>
                <a:rPr lang="fr-FR" sz="2400"/>
                <a:t> </a:t>
              </a:r>
            </a:p>
          </p:txBody>
        </p:sp>
        <p:cxnSp>
          <p:nvCxnSpPr>
            <p:cNvPr id="97" name="Connecteur droit avec flèche 96"/>
            <p:cNvCxnSpPr/>
            <p:nvPr/>
          </p:nvCxnSpPr>
          <p:spPr>
            <a:xfrm flipH="1">
              <a:off x="10028623" y="3478926"/>
              <a:ext cx="1406632" cy="399832"/>
            </a:xfrm>
            <a:prstGeom prst="straightConnector1">
              <a:avLst/>
            </a:prstGeom>
            <a:ln w="38100">
              <a:solidFill>
                <a:schemeClr val="accent1">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8" name="Espace réservé du contenu 3"/>
            <p:cNvSpPr txBox="1">
              <a:spLocks/>
            </p:cNvSpPr>
            <p:nvPr/>
          </p:nvSpPr>
          <p:spPr>
            <a:xfrm rot="20796863">
              <a:off x="10316389" y="3342358"/>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112" name="Groupe 111"/>
          <p:cNvGrpSpPr/>
          <p:nvPr/>
        </p:nvGrpSpPr>
        <p:grpSpPr>
          <a:xfrm>
            <a:off x="9375776" y="1608221"/>
            <a:ext cx="1080000" cy="596900"/>
            <a:chOff x="9375776" y="1608221"/>
            <a:chExt cx="1080000" cy="596900"/>
          </a:xfrm>
        </p:grpSpPr>
        <p:cxnSp>
          <p:nvCxnSpPr>
            <p:cNvPr id="106" name="Connecteur droit avec flèche 105"/>
            <p:cNvCxnSpPr/>
            <p:nvPr/>
          </p:nvCxnSpPr>
          <p:spPr>
            <a:xfrm>
              <a:off x="9375776" y="1892141"/>
              <a:ext cx="108000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V="1">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3" name="Connecteur droit 112"/>
          <p:cNvCxnSpPr/>
          <p:nvPr/>
        </p:nvCxnSpPr>
        <p:spPr>
          <a:xfrm>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flipV="1">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9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et type de nœuds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22</a:t>
            </a:fld>
            <a:endParaRPr lang="fr-FR"/>
          </a:p>
        </p:txBody>
      </p:sp>
      <p:sp>
        <p:nvSpPr>
          <p:cNvPr id="4" name="Espace réservé du contenu 3"/>
          <p:cNvSpPr>
            <a:spLocks noGrp="1"/>
          </p:cNvSpPr>
          <p:nvPr>
            <p:ph sz="quarter" idx="1"/>
          </p:nvPr>
        </p:nvSpPr>
        <p:spPr>
          <a:xfrm>
            <a:off x="206373" y="5299333"/>
            <a:ext cx="5369833" cy="1558667"/>
          </a:xfrm>
        </p:spPr>
        <p:txBody>
          <a:bodyPr>
            <a:normAutofit/>
          </a:bodyPr>
          <a:lstStyle/>
          <a:p>
            <a:r>
              <a:rPr lang="en-US" b="1"/>
              <a:t>Noeud feuille :</a:t>
            </a:r>
            <a:r>
              <a:rPr lang="fr-FR"/>
              <a:t> nœud membre d’un groupe qui établit un lien avec un nœud branche</a:t>
            </a:r>
          </a:p>
        </p:txBody>
      </p:sp>
      <p:pic>
        <p:nvPicPr>
          <p:cNvPr id="5" name="Picture 2" descr="C:\Travail\Document\Image\V1.png"/>
          <p:cNvPicPr>
            <a:picLocks noChangeAspect="1" noChangeArrowheads="1"/>
          </p:cNvPicPr>
          <p:nvPr/>
        </p:nvPicPr>
        <p:blipFill>
          <a:blip r:embed="rId3"/>
          <a:srcRect/>
          <a:stretch>
            <a:fillRect/>
          </a:stretch>
        </p:blipFill>
        <p:spPr bwMode="auto">
          <a:xfrm>
            <a:off x="3069543" y="2110014"/>
            <a:ext cx="1800000" cy="923874"/>
          </a:xfrm>
          <a:prstGeom prst="rect">
            <a:avLst/>
          </a:prstGeom>
          <a:noFill/>
        </p:spPr>
      </p:pic>
      <p:pic>
        <p:nvPicPr>
          <p:cNvPr id="1027" name="Picture 3" descr="C:\Travail\Document\Image\V3.png"/>
          <p:cNvPicPr>
            <a:picLocks noChangeAspect="1" noChangeArrowheads="1"/>
          </p:cNvPicPr>
          <p:nvPr/>
        </p:nvPicPr>
        <p:blipFill>
          <a:blip r:embed="rId4"/>
          <a:srcRect/>
          <a:stretch>
            <a:fillRect/>
          </a:stretch>
        </p:blipFill>
        <p:spPr bwMode="auto">
          <a:xfrm>
            <a:off x="6077631" y="4074885"/>
            <a:ext cx="1800000" cy="923874"/>
          </a:xfrm>
          <a:prstGeom prst="rect">
            <a:avLst/>
          </a:prstGeom>
          <a:noFill/>
        </p:spPr>
      </p:pic>
      <p:pic>
        <p:nvPicPr>
          <p:cNvPr id="1028" name="Picture 4" descr="C:\Travail\Document\Image\V5.png"/>
          <p:cNvPicPr>
            <a:picLocks noChangeAspect="1" noChangeArrowheads="1"/>
          </p:cNvPicPr>
          <p:nvPr/>
        </p:nvPicPr>
        <p:blipFill>
          <a:blip r:embed="rId5"/>
          <a:srcRect/>
          <a:stretch>
            <a:fillRect/>
          </a:stretch>
        </p:blipFill>
        <p:spPr bwMode="auto">
          <a:xfrm>
            <a:off x="292782" y="4087585"/>
            <a:ext cx="1800000" cy="923874"/>
          </a:xfrm>
          <a:prstGeom prst="rect">
            <a:avLst/>
          </a:prstGeom>
          <a:noFill/>
        </p:spPr>
      </p:pic>
      <p:sp>
        <p:nvSpPr>
          <p:cNvPr id="20" name="Forme libre 19"/>
          <p:cNvSpPr/>
          <p:nvPr/>
        </p:nvSpPr>
        <p:spPr>
          <a:xfrm>
            <a:off x="4851400" y="18626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Espace réservé du contenu 3"/>
          <p:cNvSpPr txBox="1">
            <a:spLocks/>
          </p:cNvSpPr>
          <p:nvPr/>
        </p:nvSpPr>
        <p:spPr>
          <a:xfrm>
            <a:off x="7550150" y="1644650"/>
            <a:ext cx="4057650" cy="857250"/>
          </a:xfrm>
          <a:prstGeom prst="rect">
            <a:avLst/>
          </a:prstGeom>
        </p:spPr>
        <p:txBody>
          <a:bodyPr vert="horz">
            <a:normAutofit/>
          </a:bodyPr>
          <a:lstStyle/>
          <a:p>
            <a:pPr lvl="0" defTabSz="914400">
              <a:spcBef>
                <a:spcPts val="700"/>
              </a:spcBef>
              <a:buClr>
                <a:schemeClr val="accent2"/>
              </a:buClr>
              <a:buSzPct val="60000"/>
            </a:pPr>
            <a:r>
              <a:rPr lang="en-US" sz="2400"/>
              <a:t>Envoi des messages HELLO de découverte du voisinage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5" name="Forme libre 24"/>
          <p:cNvSpPr/>
          <p:nvPr/>
        </p:nvSpPr>
        <p:spPr>
          <a:xfrm rot="1374043">
            <a:off x="4851399" y="2434166"/>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Espace réservé du contenu 3"/>
          <p:cNvSpPr txBox="1">
            <a:spLocks/>
          </p:cNvSpPr>
          <p:nvPr/>
        </p:nvSpPr>
        <p:spPr>
          <a:xfrm>
            <a:off x="7524750" y="2838450"/>
            <a:ext cx="4057650" cy="476250"/>
          </a:xfrm>
          <a:prstGeom prst="rect">
            <a:avLst/>
          </a:prstGeom>
        </p:spPr>
        <p:txBody>
          <a:bodyPr vert="horz">
            <a:normAutofit/>
          </a:bodyPr>
          <a:lstStyle/>
          <a:p>
            <a:pPr lvl="0" defTabSz="914400">
              <a:spcBef>
                <a:spcPts val="700"/>
              </a:spcBef>
              <a:buClr>
                <a:schemeClr val="accent2"/>
              </a:buClr>
              <a:buSzPct val="60000"/>
            </a:pPr>
            <a:r>
              <a:rPr lang="en-US" sz="2400"/>
              <a:t>Envoi des messages applicatifs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p:cNvSpPr/>
          <p:nvPr/>
        </p:nvSpPr>
        <p:spPr>
          <a:xfrm>
            <a:off x="2250505" y="4087585"/>
            <a:ext cx="2918396" cy="830997"/>
          </a:xfrm>
          <a:prstGeom prst="rect">
            <a:avLst/>
          </a:prstGeom>
        </p:spPr>
        <p:txBody>
          <a:bodyPr wrap="square">
            <a:spAutoFit/>
          </a:bodyPr>
          <a:lstStyle/>
          <a:p>
            <a:pPr marL="0" lvl="1"/>
            <a:r>
              <a:rPr lang="en-US" sz="2400"/>
              <a:t>Élection d’un premier noeud branche</a:t>
            </a:r>
          </a:p>
        </p:txBody>
      </p:sp>
      <p:sp>
        <p:nvSpPr>
          <p:cNvPr id="29" name="Espace réservé du contenu 3"/>
          <p:cNvSpPr txBox="1">
            <a:spLocks/>
          </p:cNvSpPr>
          <p:nvPr/>
        </p:nvSpPr>
        <p:spPr>
          <a:xfrm>
            <a:off x="5968547" y="5299333"/>
            <a:ext cx="6223453" cy="147611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1" i="0" u="none" strike="noStrike" kern="1200" cap="none" spc="0" normalizeH="0" baseline="0" noProof="0">
                <a:ln>
                  <a:noFill/>
                </a:ln>
                <a:solidFill>
                  <a:schemeClr val="tx1"/>
                </a:solidFill>
                <a:effectLst/>
                <a:uLnTx/>
                <a:uFillTx/>
                <a:latin typeface="+mn-lt"/>
                <a:ea typeface="+mn-ea"/>
                <a:cs typeface="+mn-cs"/>
              </a:rPr>
              <a:t>Noeud branche :</a:t>
            </a:r>
            <a:r>
              <a:rPr kumimoji="0" lang="en-US" sz="29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responsable d’un groupe de nœuds, élu</a:t>
            </a:r>
            <a:r>
              <a:rPr kumimoji="0" lang="en-US" sz="2900" b="0" i="0" u="none" strike="noStrike" kern="1200" cap="none" spc="0" normalizeH="0" baseline="0" noProof="0">
                <a:ln>
                  <a:noFill/>
                </a:ln>
                <a:solidFill>
                  <a:schemeClr val="tx1"/>
                </a:solidFill>
                <a:effectLst/>
                <a:uLnTx/>
                <a:uFillTx/>
                <a:latin typeface="+mn-lt"/>
                <a:ea typeface="+mn-ea"/>
                <a:cs typeface="+mn-cs"/>
              </a:rPr>
              <a:t> par les autres noeuds. </a:t>
            </a:r>
          </a:p>
        </p:txBody>
      </p:sp>
      <p:sp>
        <p:nvSpPr>
          <p:cNvPr id="30" name="Forme libre 29"/>
          <p:cNvSpPr/>
          <p:nvPr/>
        </p:nvSpPr>
        <p:spPr>
          <a:xfrm>
            <a:off x="7899400" y="36787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2" name="Espace réservé du contenu 3"/>
          <p:cNvSpPr txBox="1">
            <a:spLocks/>
          </p:cNvSpPr>
          <p:nvPr/>
        </p:nvSpPr>
        <p:spPr>
          <a:xfrm>
            <a:off x="8293100" y="4222750"/>
            <a:ext cx="4057650" cy="476250"/>
          </a:xfrm>
          <a:prstGeom prst="rect">
            <a:avLst/>
          </a:prstGeom>
        </p:spPr>
        <p:txBody>
          <a:bodyPr vert="horz">
            <a:normAutofit/>
          </a:bodyPr>
          <a:lstStyle/>
          <a:p>
            <a:pPr lvl="0" defTabSz="914400">
              <a:spcBef>
                <a:spcPts val="700"/>
              </a:spcBef>
              <a:buClr>
                <a:schemeClr val="accent2"/>
              </a:buClr>
              <a:buSzPct val="60000"/>
            </a:pPr>
            <a:r>
              <a:rPr lang="en-US" sz="2400"/>
              <a:t>Retransmission des messages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7835900" y="4584700"/>
            <a:ext cx="4356100" cy="476250"/>
          </a:xfrm>
          <a:prstGeom prst="rect">
            <a:avLst/>
          </a:prstGeom>
        </p:spPr>
        <p:txBody>
          <a:bodyPr vert="horz">
            <a:noAutofit/>
          </a:bodyPr>
          <a:lstStyle/>
          <a:p>
            <a:pPr lvl="0" defTabSz="914400">
              <a:spcBef>
                <a:spcPts val="700"/>
              </a:spcBef>
              <a:buClr>
                <a:schemeClr val="accent2"/>
              </a:buClr>
              <a:buSzPct val="60000"/>
            </a:pPr>
            <a:r>
              <a:rPr lang="en-US" sz="2400"/>
              <a:t>Construire et maintenir la chaîne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4" name="Rectangle 33"/>
          <p:cNvSpPr/>
          <p:nvPr/>
        </p:nvSpPr>
        <p:spPr>
          <a:xfrm>
            <a:off x="2060005" y="1703099"/>
            <a:ext cx="1064196" cy="584775"/>
          </a:xfrm>
          <a:prstGeom prst="rect">
            <a:avLst/>
          </a:prstGeom>
        </p:spPr>
        <p:txBody>
          <a:bodyPr wrap="square">
            <a:spAutoFit/>
          </a:bodyPr>
          <a:lstStyle/>
          <a:p>
            <a:pPr marL="0" lvl="1"/>
            <a:r>
              <a:rPr lang="en-US" sz="3200"/>
              <a:t>CBL</a:t>
            </a:r>
          </a:p>
        </p:txBody>
      </p:sp>
      <p:cxnSp>
        <p:nvCxnSpPr>
          <p:cNvPr id="36" name="Forme 35"/>
          <p:cNvCxnSpPr>
            <a:stCxn id="5" idx="1"/>
            <a:endCxn id="5" idx="0"/>
          </p:cNvCxnSpPr>
          <p:nvPr/>
        </p:nvCxnSpPr>
        <p:spPr>
          <a:xfrm rot="10800000" flipH="1">
            <a:off x="3069543" y="2110015"/>
            <a:ext cx="900000" cy="461937"/>
          </a:xfrm>
          <a:prstGeom prst="curvedConnector4">
            <a:avLst>
              <a:gd name="adj1" fmla="val -25400"/>
              <a:gd name="adj2" fmla="val 21272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5" idx="2"/>
          </p:cNvCxnSpPr>
          <p:nvPr/>
        </p:nvCxnSpPr>
        <p:spPr>
          <a:xfrm flipH="1">
            <a:off x="2046514" y="3033888"/>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3969657" y="3026630"/>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504950"/>
            <a:ext cx="12192000" cy="535305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6"/>
          <a:srcRect/>
          <a:stretch>
            <a:fillRect/>
          </a:stretch>
        </p:blipFill>
        <p:spPr bwMode="auto">
          <a:xfrm>
            <a:off x="591955" y="1530350"/>
            <a:ext cx="11008091" cy="3848100"/>
          </a:xfrm>
          <a:prstGeom prst="rect">
            <a:avLst/>
          </a:prstGeom>
          <a:noFill/>
          <a:ln w="9525">
            <a:noFill/>
            <a:miter lim="800000"/>
            <a:headEnd/>
            <a:tailEnd/>
          </a:ln>
        </p:spPr>
      </p:pic>
      <p:sp>
        <p:nvSpPr>
          <p:cNvPr id="27" name="Espace réservé du contenu 3"/>
          <p:cNvSpPr txBox="1">
            <a:spLocks/>
          </p:cNvSpPr>
          <p:nvPr/>
        </p:nvSpPr>
        <p:spPr>
          <a:xfrm>
            <a:off x="0" y="5524500"/>
            <a:ext cx="12191999" cy="1333500"/>
          </a:xfrm>
          <a:prstGeom prst="rect">
            <a:avLst/>
          </a:prstGeom>
        </p:spPr>
        <p:txBody>
          <a:bodyPr vert="horz">
            <a:normAutofit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1" i="0" u="none" strike="noStrike" kern="1200" cap="none" spc="0" normalizeH="0" baseline="0" noProof="0">
                <a:ln>
                  <a:noFill/>
                </a:ln>
                <a:solidFill>
                  <a:schemeClr val="tx1"/>
                </a:solidFill>
                <a:effectLst/>
                <a:uLnTx/>
                <a:uFillTx/>
                <a:latin typeface="+mn-lt"/>
                <a:ea typeface="+mn-ea"/>
                <a:cs typeface="+mn-cs"/>
              </a:rPr>
              <a:t>Une chaîne </a:t>
            </a:r>
            <a:r>
              <a:rPr kumimoji="0" lang="fr-FR" sz="2800" b="0" i="0" u="none" strike="noStrike" kern="1200" cap="none" spc="0" normalizeH="0" baseline="0" noProof="0">
                <a:ln>
                  <a:noFill/>
                </a:ln>
                <a:solidFill>
                  <a:schemeClr val="tx1"/>
                </a:solidFill>
                <a:effectLst/>
                <a:uLnTx/>
                <a:uFillTx/>
                <a:latin typeface="+mn-lt"/>
                <a:ea typeface="+mn-ea"/>
                <a:cs typeface="+mn-cs"/>
              </a:rPr>
              <a:t>est un réseau fédérateur virtuel composé d’une séquence de nœuds branche. Les chaînes offrent aux nœuds branche du réseau de communication des chemins pour transmettre les messages applicatifs sur des longues distances. </a:t>
            </a:r>
          </a:p>
        </p:txBody>
      </p:sp>
      <p:pic>
        <p:nvPicPr>
          <p:cNvPr id="8" name="Picture 2"/>
          <p:cNvPicPr>
            <a:picLocks noChangeAspect="1" noChangeArrowheads="1"/>
          </p:cNvPicPr>
          <p:nvPr/>
        </p:nvPicPr>
        <p:blipFill>
          <a:blip r:embed="rId7">
            <a:clrChange>
              <a:clrFrom>
                <a:srgbClr val="FFFFFF"/>
              </a:clrFrom>
              <a:clrTo>
                <a:srgbClr val="FFFFFF">
                  <a:alpha val="0"/>
                </a:srgbClr>
              </a:clrTo>
            </a:clrChange>
          </a:blip>
          <a:srcRect r="28116"/>
          <a:stretch>
            <a:fillRect/>
          </a:stretch>
        </p:blipFill>
        <p:spPr bwMode="auto">
          <a:xfrm>
            <a:off x="5999072" y="1524000"/>
            <a:ext cx="6192928" cy="4133849"/>
          </a:xfrm>
          <a:prstGeom prst="rect">
            <a:avLst/>
          </a:prstGeom>
          <a:noFill/>
          <a:ln w="9525">
            <a:noFill/>
            <a:miter lim="800000"/>
            <a:headEnd/>
            <a:tailEnd/>
          </a:ln>
        </p:spPr>
      </p:pic>
      <p:pic>
        <p:nvPicPr>
          <p:cNvPr id="7" name="Picture 2"/>
          <p:cNvPicPr>
            <a:picLocks noChangeAspect="1" noChangeArrowheads="1"/>
          </p:cNvPicPr>
          <p:nvPr/>
        </p:nvPicPr>
        <p:blipFill>
          <a:blip r:embed="rId7"/>
          <a:srcRect l="73622" t="27796" r="2770" b="36102"/>
          <a:stretch>
            <a:fillRect/>
          </a:stretch>
        </p:blipFill>
        <p:spPr bwMode="auto">
          <a:xfrm>
            <a:off x="3714751" y="3886200"/>
            <a:ext cx="2102919" cy="1543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nodeType="clickEffect">
                                  <p:stCondLst>
                                    <p:cond delay="0"/>
                                  </p:stCondLst>
                                  <p:childTnLst>
                                    <p:animMotion origin="layout" path="M 0 -3.7037E-6 L -0.24375 -0.11111 " pathEditMode="relative" rAng="0" ptsTypes="AA">
                                      <p:cBhvr>
                                        <p:cTn id="48" dur="500" fill="hold"/>
                                        <p:tgtEl>
                                          <p:spTgt spid="1026"/>
                                        </p:tgtEl>
                                        <p:attrNameLst>
                                          <p:attrName>ppt_x</p:attrName>
                                          <p:attrName>ppt_y</p:attrName>
                                        </p:attrNameLst>
                                      </p:cBhvr>
                                      <p:rCtr x="-12200" y="-5600"/>
                                    </p:animMotion>
                                  </p:childTnLst>
                                </p:cTn>
                              </p:par>
                              <p:par>
                                <p:cTn id="49" presetID="6" presetClass="emph" presetSubtype="0" fill="hold" nodeType="withEffect">
                                  <p:stCondLst>
                                    <p:cond delay="0"/>
                                  </p:stCondLst>
                                  <p:childTnLst>
                                    <p:animScale>
                                      <p:cBhvr>
                                        <p:cTn id="50" dur="500" fill="hold"/>
                                        <p:tgtEl>
                                          <p:spTgt spid="1026"/>
                                        </p:tgtEl>
                                      </p:cBhvr>
                                      <p:by x="50000" y="50000"/>
                                    </p:animScale>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animBg="1"/>
      <p:bldP spid="24" grpId="0"/>
      <p:bldP spid="25" grpId="0" animBg="1"/>
      <p:bldP spid="26" grpId="0"/>
      <p:bldP spid="28" grpId="0"/>
      <p:bldP spid="29" grpId="0"/>
      <p:bldP spid="30" grpId="0" animBg="1"/>
      <p:bldP spid="32" grpId="0"/>
      <p:bldP spid="33" grpId="0"/>
      <p:bldP spid="45"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Diagramme fonctionnel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23</a:t>
            </a:fld>
            <a:endParaRPr lang="fr-FR"/>
          </a:p>
        </p:txBody>
      </p:sp>
      <p:sp>
        <p:nvSpPr>
          <p:cNvPr id="4" name="Espace réservé du contenu 3"/>
          <p:cNvSpPr>
            <a:spLocks noGrp="1"/>
          </p:cNvSpPr>
          <p:nvPr>
            <p:ph sz="quarter" idx="1"/>
          </p:nvPr>
        </p:nvSpPr>
        <p:spPr>
          <a:xfrm>
            <a:off x="816864" y="1600200"/>
            <a:ext cx="5450586" cy="1476375"/>
          </a:xfrm>
        </p:spPr>
        <p:txBody>
          <a:bodyPr/>
          <a:lstStyle/>
          <a:p>
            <a:r>
              <a:rPr lang="fr-FR"/>
              <a:t>Fonctionnement décentralisé</a:t>
            </a:r>
          </a:p>
          <a:p>
            <a:r>
              <a:rPr lang="fr-FR"/>
              <a:t>Utilisation des messages HELLO </a:t>
            </a:r>
          </a:p>
        </p:txBody>
      </p:sp>
      <p:sp>
        <p:nvSpPr>
          <p:cNvPr id="5" name="ZoneTexte 4"/>
          <p:cNvSpPr txBox="1"/>
          <p:nvPr/>
        </p:nvSpPr>
        <p:spPr>
          <a:xfrm>
            <a:off x="1491924" y="5518180"/>
            <a:ext cx="108012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dirty="0"/>
              <a:t>Feuille</a:t>
            </a:r>
          </a:p>
        </p:txBody>
      </p:sp>
      <p:sp>
        <p:nvSpPr>
          <p:cNvPr id="6" name="ZoneTexte 5"/>
          <p:cNvSpPr txBox="1"/>
          <p:nvPr/>
        </p:nvSpPr>
        <p:spPr>
          <a:xfrm>
            <a:off x="3068088" y="5518180"/>
            <a:ext cx="108000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dirty="0"/>
              <a:t>Branche</a:t>
            </a:r>
          </a:p>
        </p:txBody>
      </p:sp>
      <p:cxnSp>
        <p:nvCxnSpPr>
          <p:cNvPr id="7" name="Connecteur en angle 6"/>
          <p:cNvCxnSpPr>
            <a:stCxn id="5" idx="0"/>
            <a:endCxn id="6" idx="0"/>
          </p:cNvCxnSpPr>
          <p:nvPr/>
        </p:nvCxnSpPr>
        <p:spPr>
          <a:xfrm rot="5400000" flipH="1" flipV="1">
            <a:off x="2820036" y="4730128"/>
            <a:ext cx="12700" cy="1576104"/>
          </a:xfrm>
          <a:prstGeom prst="bentConnector3">
            <a:avLst>
              <a:gd name="adj1" fmla="val 255000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8" name="Connecteur en angle 7"/>
          <p:cNvCxnSpPr>
            <a:stCxn id="6" idx="2"/>
            <a:endCxn id="5" idx="2"/>
          </p:cNvCxnSpPr>
          <p:nvPr/>
        </p:nvCxnSpPr>
        <p:spPr>
          <a:xfrm rot="5400000">
            <a:off x="2820036" y="5099460"/>
            <a:ext cx="12700" cy="1576104"/>
          </a:xfrm>
          <a:prstGeom prst="bentConnector3">
            <a:avLst>
              <a:gd name="adj1" fmla="val 307500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9" name="Forme 8"/>
          <p:cNvCxnSpPr/>
          <p:nvPr/>
        </p:nvCxnSpPr>
        <p:spPr>
          <a:xfrm>
            <a:off x="4191374" y="5575874"/>
            <a:ext cx="12700" cy="266025"/>
          </a:xfrm>
          <a:prstGeom prst="curvedConnector4">
            <a:avLst>
              <a:gd name="adj1" fmla="val 1892308"/>
              <a:gd name="adj2" fmla="val 98807"/>
            </a:avLst>
          </a:prstGeom>
          <a:ln>
            <a:headEnd type="arrow"/>
            <a:tailEnd type="none"/>
          </a:ln>
        </p:spPr>
        <p:style>
          <a:lnRef idx="2">
            <a:schemeClr val="accent3"/>
          </a:lnRef>
          <a:fillRef idx="0">
            <a:schemeClr val="accent3"/>
          </a:fillRef>
          <a:effectRef idx="1">
            <a:schemeClr val="accent3"/>
          </a:effectRef>
          <a:fontRef idx="minor">
            <a:schemeClr val="tx1"/>
          </a:fontRef>
        </p:style>
      </p:cxnSp>
      <p:cxnSp>
        <p:nvCxnSpPr>
          <p:cNvPr id="10" name="Forme 9"/>
          <p:cNvCxnSpPr/>
          <p:nvPr/>
        </p:nvCxnSpPr>
        <p:spPr>
          <a:xfrm flipH="1">
            <a:off x="1439730" y="5548388"/>
            <a:ext cx="12700" cy="266025"/>
          </a:xfrm>
          <a:prstGeom prst="curvedConnector4">
            <a:avLst>
              <a:gd name="adj1" fmla="val 1892308"/>
              <a:gd name="adj2" fmla="val 98807"/>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4461396" y="5545411"/>
            <a:ext cx="936104" cy="307777"/>
          </a:xfrm>
          <a:prstGeom prst="rect">
            <a:avLst/>
          </a:prstGeom>
          <a:noFill/>
        </p:spPr>
        <p:txBody>
          <a:bodyPr wrap="square" rtlCol="0">
            <a:spAutoFit/>
          </a:bodyPr>
          <a:lstStyle/>
          <a:p>
            <a:r>
              <a:rPr lang="fr-FR" sz="1400" i="1" dirty="0"/>
              <a:t>Algo 4</a:t>
            </a:r>
          </a:p>
        </p:txBody>
      </p:sp>
      <p:sp>
        <p:nvSpPr>
          <p:cNvPr id="12" name="ZoneTexte 11"/>
          <p:cNvSpPr txBox="1"/>
          <p:nvPr/>
        </p:nvSpPr>
        <p:spPr>
          <a:xfrm>
            <a:off x="2435089" y="5997773"/>
            <a:ext cx="936104" cy="307777"/>
          </a:xfrm>
          <a:prstGeom prst="rect">
            <a:avLst/>
          </a:prstGeom>
          <a:noFill/>
        </p:spPr>
        <p:txBody>
          <a:bodyPr wrap="square" rtlCol="0">
            <a:spAutoFit/>
          </a:bodyPr>
          <a:lstStyle/>
          <a:p>
            <a:r>
              <a:rPr lang="fr-FR" sz="1400" i="1" dirty="0"/>
              <a:t>Algo 5</a:t>
            </a:r>
          </a:p>
        </p:txBody>
      </p:sp>
      <p:sp>
        <p:nvSpPr>
          <p:cNvPr id="13" name="ZoneTexte 12"/>
          <p:cNvSpPr txBox="1"/>
          <p:nvPr/>
        </p:nvSpPr>
        <p:spPr>
          <a:xfrm>
            <a:off x="2435089" y="4893850"/>
            <a:ext cx="936104" cy="307777"/>
          </a:xfrm>
          <a:prstGeom prst="rect">
            <a:avLst/>
          </a:prstGeom>
          <a:noFill/>
        </p:spPr>
        <p:txBody>
          <a:bodyPr wrap="square" rtlCol="0">
            <a:spAutoFit/>
          </a:bodyPr>
          <a:lstStyle/>
          <a:p>
            <a:r>
              <a:rPr lang="fr-FR" sz="1400" i="1" dirty="0"/>
              <a:t>Algo 2</a:t>
            </a:r>
          </a:p>
        </p:txBody>
      </p:sp>
      <p:sp>
        <p:nvSpPr>
          <p:cNvPr id="14" name="ZoneTexte 13"/>
          <p:cNvSpPr txBox="1"/>
          <p:nvPr/>
        </p:nvSpPr>
        <p:spPr>
          <a:xfrm>
            <a:off x="595247" y="5554936"/>
            <a:ext cx="936104" cy="307777"/>
          </a:xfrm>
          <a:prstGeom prst="rect">
            <a:avLst/>
          </a:prstGeom>
          <a:noFill/>
        </p:spPr>
        <p:txBody>
          <a:bodyPr wrap="square" rtlCol="0">
            <a:spAutoFit/>
          </a:bodyPr>
          <a:lstStyle/>
          <a:p>
            <a:r>
              <a:rPr lang="fr-FR" sz="1400" i="1" dirty="0"/>
              <a:t>Algo 3</a:t>
            </a:r>
          </a:p>
        </p:txBody>
      </p:sp>
      <p:sp>
        <p:nvSpPr>
          <p:cNvPr id="15" name="ZoneTexte 14"/>
          <p:cNvSpPr txBox="1"/>
          <p:nvPr/>
        </p:nvSpPr>
        <p:spPr>
          <a:xfrm>
            <a:off x="1952625" y="4238090"/>
            <a:ext cx="2457450" cy="523220"/>
          </a:xfrm>
          <a:prstGeom prst="rect">
            <a:avLst/>
          </a:prstGeom>
          <a:noFill/>
        </p:spPr>
        <p:txBody>
          <a:bodyPr wrap="square" rtlCol="0">
            <a:spAutoFit/>
          </a:bodyPr>
          <a:lstStyle/>
          <a:p>
            <a:r>
              <a:rPr lang="fr-FR" sz="2800"/>
              <a:t>Modèle d’état</a:t>
            </a:r>
          </a:p>
        </p:txBody>
      </p:sp>
      <p:grpSp>
        <p:nvGrpSpPr>
          <p:cNvPr id="98" name="Groupe 97"/>
          <p:cNvGrpSpPr/>
          <p:nvPr/>
        </p:nvGrpSpPr>
        <p:grpSpPr>
          <a:xfrm>
            <a:off x="5860203" y="1609725"/>
            <a:ext cx="6208359" cy="4911975"/>
            <a:chOff x="5860203" y="1609725"/>
            <a:chExt cx="6208359" cy="4911975"/>
          </a:xfrm>
        </p:grpSpPr>
        <p:sp>
          <p:nvSpPr>
            <p:cNvPr id="34" name="Rectangle 33"/>
            <p:cNvSpPr/>
            <p:nvPr/>
          </p:nvSpPr>
          <p:spPr>
            <a:xfrm>
              <a:off x="8054159" y="1609725"/>
              <a:ext cx="1809750" cy="609600"/>
            </a:xfrm>
            <a:prstGeom prst="rect">
              <a:avLst/>
            </a:prstGeom>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600" b="1">
                  <a:solidFill>
                    <a:schemeClr val="tx1"/>
                  </a:solidFill>
                </a:rPr>
                <a:t>Arrivée d’un message HELLO</a:t>
              </a:r>
            </a:p>
          </p:txBody>
        </p:sp>
        <p:sp>
          <p:nvSpPr>
            <p:cNvPr id="35" name="Rectangle à coins arrondis 34"/>
            <p:cNvSpPr/>
            <p:nvPr/>
          </p:nvSpPr>
          <p:spPr>
            <a:xfrm>
              <a:off x="7630296" y="2515770"/>
              <a:ext cx="2657477"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1 :</a:t>
              </a:r>
            </a:p>
            <a:p>
              <a:pPr algn="ctr"/>
              <a:r>
                <a:rPr lang="fr-FR" sz="1400" i="1"/>
                <a:t>Mise à jour de la table des voisins</a:t>
              </a:r>
            </a:p>
          </p:txBody>
        </p:sp>
        <p:sp>
          <p:nvSpPr>
            <p:cNvPr id="36" name="Rectangle à coins arrondis 35"/>
            <p:cNvSpPr/>
            <p:nvPr/>
          </p:nvSpPr>
          <p:spPr>
            <a:xfrm>
              <a:off x="7933034" y="4674256"/>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3 :</a:t>
              </a:r>
            </a:p>
            <a:p>
              <a:pPr algn="ctr"/>
              <a:r>
                <a:rPr lang="fr-FR" sz="1400" i="1"/>
                <a:t>Traitement type feuille</a:t>
              </a:r>
            </a:p>
          </p:txBody>
        </p:sp>
        <p:sp>
          <p:nvSpPr>
            <p:cNvPr id="37" name="Rectangle à coins arrondis 36"/>
            <p:cNvSpPr/>
            <p:nvPr/>
          </p:nvSpPr>
          <p:spPr>
            <a:xfrm>
              <a:off x="7933034" y="5981700"/>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4 :</a:t>
              </a:r>
            </a:p>
            <a:p>
              <a:pPr algn="ctr"/>
              <a:r>
                <a:rPr lang="fr-FR" sz="1400" i="1"/>
                <a:t>Traitement type branche</a:t>
              </a:r>
            </a:p>
          </p:txBody>
        </p:sp>
        <p:sp>
          <p:nvSpPr>
            <p:cNvPr id="38" name="Rectangle à coins arrondis 37"/>
            <p:cNvSpPr/>
            <p:nvPr/>
          </p:nvSpPr>
          <p:spPr>
            <a:xfrm>
              <a:off x="5960408" y="3409949"/>
              <a:ext cx="1647826" cy="7715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2 :</a:t>
              </a:r>
            </a:p>
            <a:p>
              <a:pPr algn="ctr"/>
              <a:r>
                <a:rPr lang="fr-FR" sz="1400" i="1"/>
                <a:t>Changement feuille à branche</a:t>
              </a:r>
            </a:p>
          </p:txBody>
        </p:sp>
        <p:sp>
          <p:nvSpPr>
            <p:cNvPr id="42" name="Rectangle à coins arrondis 41"/>
            <p:cNvSpPr/>
            <p:nvPr/>
          </p:nvSpPr>
          <p:spPr>
            <a:xfrm>
              <a:off x="10292050" y="3409950"/>
              <a:ext cx="1648800" cy="770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5 :</a:t>
              </a:r>
            </a:p>
            <a:p>
              <a:pPr algn="ctr"/>
              <a:r>
                <a:rPr lang="fr-FR" sz="1400" i="1"/>
                <a:t>Changement branche à feuille</a:t>
              </a:r>
            </a:p>
          </p:txBody>
        </p:sp>
        <p:sp>
          <p:nvSpPr>
            <p:cNvPr id="46" name="Losange 45"/>
            <p:cNvSpPr/>
            <p:nvPr/>
          </p:nvSpPr>
          <p:spPr>
            <a:xfrm>
              <a:off x="5860203" y="4505325"/>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sp>
          <p:nvSpPr>
            <p:cNvPr id="47" name="Rectangle 46"/>
            <p:cNvSpPr/>
            <p:nvPr/>
          </p:nvSpPr>
          <p:spPr>
            <a:xfrm>
              <a:off x="8520398" y="5436053"/>
              <a:ext cx="877273" cy="3238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600"/>
                <a:t>FIN</a:t>
              </a:r>
            </a:p>
          </p:txBody>
        </p:sp>
        <p:sp>
          <p:nvSpPr>
            <p:cNvPr id="48" name="Losange 47"/>
            <p:cNvSpPr/>
            <p:nvPr/>
          </p:nvSpPr>
          <p:spPr>
            <a:xfrm>
              <a:off x="10201663" y="4495412"/>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50" name="Connecteur droit avec flèche 49"/>
            <p:cNvCxnSpPr>
              <a:stCxn id="34" idx="2"/>
              <a:endCxn id="35" idx="0"/>
            </p:cNvCxnSpPr>
            <p:nvPr/>
          </p:nvCxnSpPr>
          <p:spPr>
            <a:xfrm>
              <a:off x="8959034" y="2219325"/>
              <a:ext cx="1" cy="296445"/>
            </a:xfrm>
            <a:prstGeom prst="straightConnector1">
              <a:avLst/>
            </a:prstGeom>
            <a:ln w="44450">
              <a:tailEnd type="arrow" w="med" len="sm"/>
            </a:ln>
          </p:spPr>
          <p:style>
            <a:lnRef idx="2">
              <a:schemeClr val="accent3"/>
            </a:lnRef>
            <a:fillRef idx="0">
              <a:schemeClr val="accent3"/>
            </a:fillRef>
            <a:effectRef idx="1">
              <a:schemeClr val="accent3"/>
            </a:effectRef>
            <a:fontRef idx="minor">
              <a:schemeClr val="tx1"/>
            </a:fontRef>
          </p:style>
        </p:cxnSp>
        <p:cxnSp>
          <p:nvCxnSpPr>
            <p:cNvPr id="51" name="Connecteur droit avec flèche 50"/>
            <p:cNvCxnSpPr>
              <a:stCxn id="35" idx="2"/>
              <a:endCxn id="44" idx="0"/>
            </p:cNvCxnSpPr>
            <p:nvPr/>
          </p:nvCxnSpPr>
          <p:spPr>
            <a:xfrm flipH="1">
              <a:off x="8959034" y="3055770"/>
              <a:ext cx="1" cy="296445"/>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4" name="Connecteur droit avec flèche 53"/>
            <p:cNvCxnSpPr>
              <a:stCxn id="38" idx="2"/>
              <a:endCxn id="46" idx="0"/>
            </p:cNvCxnSpPr>
            <p:nvPr/>
          </p:nvCxnSpPr>
          <p:spPr>
            <a:xfrm>
              <a:off x="6784321" y="4181475"/>
              <a:ext cx="9332" cy="323850"/>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7" name="Connecteur droit avec flèche 56"/>
            <p:cNvCxnSpPr>
              <a:stCxn id="42" idx="2"/>
              <a:endCxn id="48" idx="0"/>
            </p:cNvCxnSpPr>
            <p:nvPr/>
          </p:nvCxnSpPr>
          <p:spPr>
            <a:xfrm>
              <a:off x="11116450" y="4180350"/>
              <a:ext cx="18663" cy="315062"/>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0" name="Connecteur droit avec flèche 59"/>
            <p:cNvCxnSpPr>
              <a:stCxn id="36" idx="2"/>
              <a:endCxn id="47" idx="0"/>
            </p:cNvCxnSpPr>
            <p:nvPr/>
          </p:nvCxnSpPr>
          <p:spPr>
            <a:xfrm>
              <a:off x="8959034" y="5214256"/>
              <a:ext cx="1" cy="221797"/>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3" name="Connecteur droit avec flèche 62"/>
            <p:cNvCxnSpPr>
              <a:stCxn id="37" idx="0"/>
              <a:endCxn id="47" idx="2"/>
            </p:cNvCxnSpPr>
            <p:nvPr/>
          </p:nvCxnSpPr>
          <p:spPr>
            <a:xfrm flipV="1">
              <a:off x="8959034" y="5759902"/>
              <a:ext cx="1" cy="221798"/>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6" name="Connecteur droit avec flèche 65"/>
            <p:cNvCxnSpPr>
              <a:stCxn id="44" idx="3"/>
              <a:endCxn id="38" idx="3"/>
            </p:cNvCxnSpPr>
            <p:nvPr/>
          </p:nvCxnSpPr>
          <p:spPr>
            <a:xfrm flipH="1">
              <a:off x="7608234" y="3790365"/>
              <a:ext cx="2269962" cy="5347"/>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73" name="Connecteur droit avec flèche 72"/>
            <p:cNvCxnSpPr>
              <a:stCxn id="44" idx="1"/>
              <a:endCxn id="42" idx="1"/>
            </p:cNvCxnSpPr>
            <p:nvPr/>
          </p:nvCxnSpPr>
          <p:spPr>
            <a:xfrm>
              <a:off x="8039872" y="3790365"/>
              <a:ext cx="2252178" cy="4785"/>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44" name="Losange 43"/>
            <p:cNvSpPr/>
            <p:nvPr/>
          </p:nvSpPr>
          <p:spPr>
            <a:xfrm>
              <a:off x="8039872" y="3352215"/>
              <a:ext cx="1838324"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80" name="Forme 79"/>
            <p:cNvCxnSpPr>
              <a:stCxn id="46" idx="2"/>
              <a:endCxn id="37" idx="1"/>
            </p:cNvCxnSpPr>
            <p:nvPr/>
          </p:nvCxnSpPr>
          <p:spPr>
            <a:xfrm rot="16200000" flipH="1">
              <a:off x="6928306" y="5246971"/>
              <a:ext cx="870075" cy="1139381"/>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1" name="Forme 80"/>
            <p:cNvCxnSpPr>
              <a:stCxn id="48" idx="2"/>
              <a:endCxn id="37" idx="3"/>
            </p:cNvCxnSpPr>
            <p:nvPr/>
          </p:nvCxnSpPr>
          <p:spPr>
            <a:xfrm rot="5400000">
              <a:off x="10120080" y="5236667"/>
              <a:ext cx="879988" cy="1150079"/>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4" name="Connecteur droit avec flèche 83"/>
            <p:cNvCxnSpPr>
              <a:stCxn id="46" idx="3"/>
              <a:endCxn id="36" idx="1"/>
            </p:cNvCxnSpPr>
            <p:nvPr/>
          </p:nvCxnSpPr>
          <p:spPr>
            <a:xfrm>
              <a:off x="7727102" y="4943475"/>
              <a:ext cx="205932" cy="781"/>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88" name="Connecteur droit avec flèche 87"/>
            <p:cNvCxnSpPr>
              <a:stCxn id="48" idx="1"/>
              <a:endCxn id="36" idx="3"/>
            </p:cNvCxnSpPr>
            <p:nvPr/>
          </p:nvCxnSpPr>
          <p:spPr>
            <a:xfrm flipH="1">
              <a:off x="9985034" y="4933562"/>
              <a:ext cx="216629" cy="10694"/>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92" name="ZoneTexte 91"/>
            <p:cNvSpPr txBox="1"/>
            <p:nvPr/>
          </p:nvSpPr>
          <p:spPr>
            <a:xfrm>
              <a:off x="7715698" y="3446434"/>
              <a:ext cx="936104" cy="307777"/>
            </a:xfrm>
            <a:prstGeom prst="rect">
              <a:avLst/>
            </a:prstGeom>
            <a:noFill/>
          </p:spPr>
          <p:txBody>
            <a:bodyPr wrap="square" rtlCol="0">
              <a:spAutoFit/>
            </a:bodyPr>
            <a:lstStyle/>
            <a:p>
              <a:r>
                <a:rPr lang="fr-FR" sz="1400" i="1"/>
                <a:t>Non</a:t>
              </a:r>
              <a:endParaRPr lang="fr-FR" sz="1400" i="1" dirty="0"/>
            </a:p>
          </p:txBody>
        </p:sp>
        <p:sp>
          <p:nvSpPr>
            <p:cNvPr id="93" name="ZoneTexte 92"/>
            <p:cNvSpPr txBox="1"/>
            <p:nvPr/>
          </p:nvSpPr>
          <p:spPr>
            <a:xfrm>
              <a:off x="9799535" y="3446434"/>
              <a:ext cx="936104" cy="307777"/>
            </a:xfrm>
            <a:prstGeom prst="rect">
              <a:avLst/>
            </a:prstGeom>
            <a:noFill/>
          </p:spPr>
          <p:txBody>
            <a:bodyPr wrap="square" rtlCol="0">
              <a:spAutoFit/>
            </a:bodyPr>
            <a:lstStyle/>
            <a:p>
              <a:r>
                <a:rPr lang="fr-FR" sz="1400" i="1"/>
                <a:t>Oui</a:t>
              </a:r>
              <a:endParaRPr lang="fr-FR" sz="1400" i="1" dirty="0"/>
            </a:p>
          </p:txBody>
        </p:sp>
        <p:sp>
          <p:nvSpPr>
            <p:cNvPr id="94" name="ZoneTexte 93"/>
            <p:cNvSpPr txBox="1"/>
            <p:nvPr/>
          </p:nvSpPr>
          <p:spPr>
            <a:xfrm>
              <a:off x="7420229" y="4587879"/>
              <a:ext cx="936104" cy="307777"/>
            </a:xfrm>
            <a:prstGeom prst="rect">
              <a:avLst/>
            </a:prstGeom>
            <a:noFill/>
          </p:spPr>
          <p:txBody>
            <a:bodyPr wrap="square" rtlCol="0">
              <a:spAutoFit/>
            </a:bodyPr>
            <a:lstStyle/>
            <a:p>
              <a:r>
                <a:rPr lang="fr-FR" sz="1400" i="1"/>
                <a:t>Non</a:t>
              </a:r>
              <a:endParaRPr lang="fr-FR" sz="1400" i="1" dirty="0"/>
            </a:p>
          </p:txBody>
        </p:sp>
        <p:sp>
          <p:nvSpPr>
            <p:cNvPr id="95" name="ZoneTexte 94"/>
            <p:cNvSpPr txBox="1"/>
            <p:nvPr/>
          </p:nvSpPr>
          <p:spPr>
            <a:xfrm>
              <a:off x="9970597" y="4587879"/>
              <a:ext cx="936104" cy="307777"/>
            </a:xfrm>
            <a:prstGeom prst="rect">
              <a:avLst/>
            </a:prstGeom>
            <a:noFill/>
          </p:spPr>
          <p:txBody>
            <a:bodyPr wrap="square" rtlCol="0">
              <a:spAutoFit/>
            </a:bodyPr>
            <a:lstStyle/>
            <a:p>
              <a:r>
                <a:rPr lang="fr-FR" sz="1400" i="1"/>
                <a:t>Non</a:t>
              </a:r>
              <a:endParaRPr lang="fr-FR" sz="1400" i="1" dirty="0"/>
            </a:p>
          </p:txBody>
        </p:sp>
        <p:sp>
          <p:nvSpPr>
            <p:cNvPr id="96" name="ZoneTexte 95"/>
            <p:cNvSpPr txBox="1"/>
            <p:nvPr/>
          </p:nvSpPr>
          <p:spPr>
            <a:xfrm>
              <a:off x="6872833" y="5943928"/>
              <a:ext cx="936104" cy="307777"/>
            </a:xfrm>
            <a:prstGeom prst="rect">
              <a:avLst/>
            </a:prstGeom>
            <a:noFill/>
          </p:spPr>
          <p:txBody>
            <a:bodyPr wrap="square" rtlCol="0">
              <a:spAutoFit/>
            </a:bodyPr>
            <a:lstStyle/>
            <a:p>
              <a:r>
                <a:rPr lang="fr-FR" sz="1400" i="1"/>
                <a:t>Oui</a:t>
              </a:r>
              <a:endParaRPr lang="fr-FR" sz="1400" i="1" dirty="0"/>
            </a:p>
          </p:txBody>
        </p:sp>
        <p:sp>
          <p:nvSpPr>
            <p:cNvPr id="97" name="ZoneTexte 96"/>
            <p:cNvSpPr txBox="1"/>
            <p:nvPr/>
          </p:nvSpPr>
          <p:spPr>
            <a:xfrm>
              <a:off x="10552205" y="5943928"/>
              <a:ext cx="936104" cy="307777"/>
            </a:xfrm>
            <a:prstGeom prst="rect">
              <a:avLst/>
            </a:prstGeom>
            <a:noFill/>
          </p:spPr>
          <p:txBody>
            <a:bodyPr wrap="square" rtlCol="0">
              <a:spAutoFit/>
            </a:bodyPr>
            <a:lstStyle/>
            <a:p>
              <a:r>
                <a:rPr lang="fr-FR" sz="1400" i="1"/>
                <a:t>Oui</a:t>
              </a:r>
              <a:endParaRPr lang="fr-FR" sz="1400" i="1" dirty="0"/>
            </a:p>
          </p:txBody>
        </p:sp>
      </p:grpSp>
      <p:sp>
        <p:nvSpPr>
          <p:cNvPr id="49" name="ZoneTexte 48"/>
          <p:cNvSpPr txBox="1"/>
          <p:nvPr/>
        </p:nvSpPr>
        <p:spPr>
          <a:xfrm>
            <a:off x="310824" y="4464080"/>
            <a:ext cx="1080120" cy="519351"/>
          </a:xfrm>
          <a:prstGeom prst="ellipse">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a:t>INIT</a:t>
            </a:r>
            <a:endParaRPr lang="fr-FR" dirty="0"/>
          </a:p>
        </p:txBody>
      </p:sp>
      <p:cxnSp>
        <p:nvCxnSpPr>
          <p:cNvPr id="52" name="Connecteur en angle 51"/>
          <p:cNvCxnSpPr/>
          <p:nvPr/>
        </p:nvCxnSpPr>
        <p:spPr>
          <a:xfrm>
            <a:off x="1340144" y="4723756"/>
            <a:ext cx="463240" cy="794424"/>
          </a:xfrm>
          <a:prstGeom prst="bentConnector2">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58" name="ZoneTexte 57"/>
          <p:cNvSpPr txBox="1"/>
          <p:nvPr/>
        </p:nvSpPr>
        <p:spPr>
          <a:xfrm>
            <a:off x="595247" y="3916636"/>
            <a:ext cx="936104" cy="307777"/>
          </a:xfrm>
          <a:prstGeom prst="rect">
            <a:avLst/>
          </a:prstGeom>
          <a:noFill/>
        </p:spPr>
        <p:txBody>
          <a:bodyPr wrap="square" rtlCol="0">
            <a:spAutoFit/>
          </a:bodyPr>
          <a:lstStyle/>
          <a:p>
            <a:r>
              <a:rPr lang="fr-FR" sz="1400" i="1"/>
              <a:t>Power off</a:t>
            </a:r>
            <a:endParaRPr lang="fr-FR" sz="1400" i="1" dirty="0"/>
          </a:p>
        </p:txBody>
      </p:sp>
      <p:cxnSp>
        <p:nvCxnSpPr>
          <p:cNvPr id="61" name="Forme 60"/>
          <p:cNvCxnSpPr>
            <a:stCxn id="49" idx="7"/>
            <a:endCxn id="49" idx="0"/>
          </p:cNvCxnSpPr>
          <p:nvPr/>
        </p:nvCxnSpPr>
        <p:spPr>
          <a:xfrm rot="16200000" flipV="1">
            <a:off x="1003796" y="4311169"/>
            <a:ext cx="76057" cy="381880"/>
          </a:xfrm>
          <a:prstGeom prst="curvedConnector3">
            <a:avLst>
              <a:gd name="adj1" fmla="val 400564"/>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24</a:t>
            </a:fld>
            <a:endParaRPr lang="fr-FR"/>
          </a:p>
        </p:txBody>
      </p:sp>
      <p:sp>
        <p:nvSpPr>
          <p:cNvPr id="4" name="Espace réservé du contenu 3"/>
          <p:cNvSpPr>
            <a:spLocks noGrp="1"/>
          </p:cNvSpPr>
          <p:nvPr>
            <p:ph sz="quarter" idx="1"/>
          </p:nvPr>
        </p:nvSpPr>
        <p:spPr>
          <a:xfrm>
            <a:off x="381000" y="1600200"/>
            <a:ext cx="8278906" cy="5257800"/>
          </a:xfrm>
        </p:spPr>
        <p:txBody>
          <a:bodyPr>
            <a:normAutofit fontScale="92500"/>
          </a:bodyPr>
          <a:lstStyle/>
          <a:p>
            <a:pPr>
              <a:buNone/>
            </a:pPr>
            <a:r>
              <a:rPr lang="fr-FR"/>
              <a:t>À réception d’un message HELLO d’un nœud voisin</a:t>
            </a:r>
          </a:p>
          <a:p>
            <a:r>
              <a:rPr lang="fr-FR"/>
              <a:t>Caractérisation de la liaison</a:t>
            </a:r>
          </a:p>
          <a:p>
            <a:pPr lvl="2"/>
            <a:r>
              <a:rPr lang="fr-FR"/>
              <a:t>Symétrique</a:t>
            </a:r>
          </a:p>
          <a:p>
            <a:pPr lvl="2"/>
            <a:r>
              <a:rPr lang="fr-FR"/>
              <a:t>Asymétrique</a:t>
            </a:r>
          </a:p>
          <a:p>
            <a:r>
              <a:rPr lang="fr-FR"/>
              <a:t>Mise à jour des variables associées au nœud voisin</a:t>
            </a:r>
          </a:p>
          <a:p>
            <a:pPr lvl="2"/>
            <a:r>
              <a:rPr lang="fr-FR"/>
              <a:t>Type</a:t>
            </a:r>
          </a:p>
          <a:p>
            <a:pPr lvl="2"/>
            <a:r>
              <a:rPr lang="fr-FR"/>
              <a:t>Position</a:t>
            </a:r>
          </a:p>
          <a:p>
            <a:pPr lvl="2"/>
            <a:r>
              <a:rPr lang="fr-FR"/>
              <a:t>Vitesse</a:t>
            </a:r>
          </a:p>
          <a:p>
            <a:pPr lvl="2"/>
            <a:r>
              <a:rPr lang="fr-FR"/>
              <a:t>Angle</a:t>
            </a:r>
          </a:p>
          <a:p>
            <a:pPr lvl="2"/>
            <a:r>
              <a:rPr lang="fr-FR"/>
              <a:t>Choix de nœuds branche élus</a:t>
            </a:r>
          </a:p>
          <a:p>
            <a:r>
              <a:rPr lang="fr-FR"/>
              <a:t>Suppression des nœuds dont la date de réception du dernier HELLO est périmée par rapport au seuil </a:t>
            </a:r>
            <a:r>
              <a:rPr lang="fr-FR" sz="3200" b="1"/>
              <a:t>Vtime</a:t>
            </a:r>
            <a:r>
              <a:rPr lang="fr-FR"/>
              <a:t> </a:t>
            </a:r>
          </a:p>
        </p:txBody>
      </p:sp>
      <p:grpSp>
        <p:nvGrpSpPr>
          <p:cNvPr id="119"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3"/>
          <a:srcRect/>
          <a:stretch>
            <a:fillRect/>
          </a:stretch>
        </p:blipFill>
        <p:spPr bwMode="auto">
          <a:xfrm>
            <a:off x="2839611" y="3810229"/>
            <a:ext cx="5232146" cy="16181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25</a:t>
            </a:fld>
            <a:endParaRPr lang="fr-FR"/>
          </a:p>
        </p:txBody>
      </p:sp>
      <p:grpSp>
        <p:nvGrpSpPr>
          <p:cNvPr id="5" name="Groupe 33"/>
          <p:cNvGrpSpPr/>
          <p:nvPr/>
        </p:nvGrpSpPr>
        <p:grpSpPr>
          <a:xfrm>
            <a:off x="8569476"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t>Algorithme 2 :</a:t>
              </a:r>
            </a:p>
            <a:p>
              <a:pPr algn="ctr"/>
              <a:r>
                <a:rPr lang="fr-FR" sz="7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sp>
        <p:nvSpPr>
          <p:cNvPr id="59" name="Espace réservé du contenu 2"/>
          <p:cNvSpPr txBox="1">
            <a:spLocks/>
          </p:cNvSpPr>
          <p:nvPr/>
        </p:nvSpPr>
        <p:spPr>
          <a:xfrm>
            <a:off x="735675" y="1609724"/>
            <a:ext cx="6913012" cy="343852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branche si :</a:t>
            </a:r>
          </a:p>
          <a:p>
            <a:pPr marL="640080" lvl="1" indent="-274320" defTabSz="914400">
              <a:spcBef>
                <a:spcPts val="550"/>
              </a:spcBef>
              <a:buClr>
                <a:schemeClr val="accent1"/>
              </a:buClr>
              <a:buSzPct val="70000"/>
              <a:buFont typeface="Wingdings 2"/>
              <a:buChar char=""/>
            </a:pPr>
            <a:r>
              <a:rPr lang="fr-FR" sz="2600"/>
              <a:t>Le nœud voisin émetteur du message HELLO l’a élu comme nœud branche</a:t>
            </a:r>
          </a:p>
          <a:p>
            <a:pPr marL="640080" lvl="1" indent="-274320" defTabSz="914400">
              <a:spcBef>
                <a:spcPts val="550"/>
              </a:spcBef>
              <a:buClr>
                <a:schemeClr val="accent1"/>
              </a:buClr>
              <a:buSzPct val="70000"/>
              <a:buFont typeface="Wingdings 2"/>
              <a:buChar char=""/>
            </a:pPr>
            <a:r>
              <a:rPr lang="fr-FR" sz="2600"/>
              <a:t>Il n’a pas changé de type depuis au moins</a:t>
            </a:r>
          </a:p>
          <a:p>
            <a:pPr marL="640080" lvl="1" indent="-274320" defTabSz="914400">
              <a:spcBef>
                <a:spcPts val="550"/>
              </a:spcBef>
              <a:buClr>
                <a:schemeClr val="accent1"/>
              </a:buClr>
              <a:buSzPct val="70000"/>
            </a:pPr>
            <a:r>
              <a:rPr lang="fr-FR" sz="2600" b="1" i="1"/>
              <a:t>			C3 * Hello_Interval</a:t>
            </a:r>
          </a:p>
          <a:p>
            <a:pPr marL="640080" lvl="1" indent="-274320" defTabSz="914400">
              <a:spcBef>
                <a:spcPts val="550"/>
              </a:spcBef>
              <a:buClr>
                <a:schemeClr val="accent1"/>
              </a:buClr>
              <a:buSzPct val="70000"/>
            </a:pPr>
            <a:endParaRPr lang="fr-FR" sz="2600"/>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
        <p:nvSpPr>
          <p:cNvPr id="61" name="Espace réservé du contenu 2"/>
          <p:cNvSpPr txBox="1">
            <a:spLocks/>
          </p:cNvSpPr>
          <p:nvPr/>
        </p:nvSpPr>
        <p:spPr>
          <a:xfrm>
            <a:off x="735675" y="4548356"/>
            <a:ext cx="7123811" cy="2040619"/>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900" dirty="0"/>
              <a:t>Si le nœud voisin électeur est un nœud branche en avant alors il est automatiquement sélectionné comme nœud branche arrière</a:t>
            </a:r>
            <a:endParaRPr lang="fr-FR" sz="2600" dirty="0"/>
          </a:p>
          <a:p>
            <a:pPr marL="640080" lvl="1" indent="-274320" defTabSz="914400">
              <a:spcBef>
                <a:spcPts val="550"/>
              </a:spcBef>
              <a:buClr>
                <a:schemeClr val="accent1"/>
              </a:buClr>
              <a:buSzPct val="70000"/>
              <a:buFont typeface="Wingdings 2"/>
              <a:buChar char=""/>
            </a:pPr>
            <a:endParaRPr lang="fr-FR" sz="2800" dirty="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dirty="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2" name="Groupe 101"/>
          <p:cNvGrpSpPr/>
          <p:nvPr/>
        </p:nvGrpSpPr>
        <p:grpSpPr>
          <a:xfrm>
            <a:off x="8762448" y="5032735"/>
            <a:ext cx="2922330" cy="1559957"/>
            <a:chOff x="8533848" y="7273015"/>
            <a:chExt cx="2922330" cy="1559957"/>
          </a:xfrm>
        </p:grpSpPr>
        <p:pic>
          <p:nvPicPr>
            <p:cNvPr id="101" name="Picture 3" descr="C:\Users\rivoirardl\Downloads\manuscrit-de(11)\TIKZ\V3.png"/>
            <p:cNvPicPr>
              <a:picLocks noChangeAspect="1" noChangeArrowheads="1"/>
            </p:cNvPicPr>
            <p:nvPr/>
          </p:nvPicPr>
          <p:blipFill>
            <a:blip r:embed="rId3"/>
            <a:srcRect/>
            <a:stretch>
              <a:fillRect/>
            </a:stretch>
          </p:blipFill>
          <p:spPr bwMode="auto">
            <a:xfrm>
              <a:off x="8798883" y="8127473"/>
              <a:ext cx="701394" cy="360000"/>
            </a:xfrm>
            <a:prstGeom prst="rect">
              <a:avLst/>
            </a:prstGeom>
            <a:noFill/>
          </p:spPr>
        </p:pic>
        <p:grpSp>
          <p:nvGrpSpPr>
            <p:cNvPr id="63" name="Groupe 62"/>
            <p:cNvGrpSpPr/>
            <p:nvPr/>
          </p:nvGrpSpPr>
          <p:grpSpPr>
            <a:xfrm>
              <a:off x="8533848" y="7273015"/>
              <a:ext cx="2922330" cy="1559957"/>
              <a:chOff x="8429073" y="5163228"/>
              <a:chExt cx="2922330" cy="1559957"/>
            </a:xfrm>
          </p:grpSpPr>
          <p:cxnSp>
            <p:nvCxnSpPr>
              <p:cNvPr id="66" name="Connecteur droit 65"/>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Connecteur droit 67"/>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Connecteur droit 7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1" name="Connecteur droit avec flèche 80"/>
              <p:cNvCxnSpPr/>
              <p:nvPr/>
            </p:nvCxnSpPr>
            <p:spPr>
              <a:xfrm flipV="1">
                <a:off x="9124950" y="5724525"/>
                <a:ext cx="1228725" cy="238125"/>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pic>
            <p:nvPicPr>
              <p:cNvPr id="83"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84" name="ZoneTexte 83"/>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85" name="ZoneTexte 84"/>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86" name="Forme 85"/>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87" name="ZoneTexte 86"/>
              <p:cNvSpPr txBox="1"/>
              <p:nvPr/>
            </p:nvSpPr>
            <p:spPr>
              <a:xfrm>
                <a:off x="8781498" y="5163228"/>
                <a:ext cx="1410252" cy="369332"/>
              </a:xfrm>
              <a:prstGeom prst="rect">
                <a:avLst/>
              </a:prstGeom>
              <a:noFill/>
            </p:spPr>
            <p:txBody>
              <a:bodyPr wrap="square" rtlCol="0">
                <a:spAutoFit/>
              </a:bodyPr>
              <a:lstStyle/>
              <a:p>
                <a:r>
                  <a:rPr lang="fr-FR"/>
                  <a:t>HELLO</a:t>
                </a:r>
              </a:p>
            </p:txBody>
          </p:sp>
        </p:grpSp>
      </p:grpSp>
      <p:grpSp>
        <p:nvGrpSpPr>
          <p:cNvPr id="90" name="Groupe 89"/>
          <p:cNvGrpSpPr/>
          <p:nvPr/>
        </p:nvGrpSpPr>
        <p:grpSpPr>
          <a:xfrm>
            <a:off x="8763000" y="5029200"/>
            <a:ext cx="2922330" cy="1559957"/>
            <a:chOff x="8429073" y="5163228"/>
            <a:chExt cx="2922330" cy="1559957"/>
          </a:xfrm>
        </p:grpSpPr>
        <p:cxnSp>
          <p:nvCxnSpPr>
            <p:cNvPr id="91" name="Connecteur droit 90"/>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Connecteur droit 91"/>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Connecteur droit 9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94" name="Connecteur droit avec flèche 93"/>
            <p:cNvCxnSpPr/>
            <p:nvPr/>
          </p:nvCxnSpPr>
          <p:spPr>
            <a:xfrm flipV="1">
              <a:off x="9124950" y="5724525"/>
              <a:ext cx="1228725" cy="238125"/>
            </a:xfrm>
            <a:prstGeom prst="straightConnector1">
              <a:avLst/>
            </a:prstGeom>
            <a:ln w="38100">
              <a:solidFill>
                <a:srgbClr val="FF0000"/>
              </a:solidFill>
              <a:headEnd type="arrow"/>
              <a:tailEnd type="none"/>
            </a:ln>
          </p:spPr>
          <p:style>
            <a:lnRef idx="2">
              <a:schemeClr val="dk1"/>
            </a:lnRef>
            <a:fillRef idx="0">
              <a:schemeClr val="dk1"/>
            </a:fillRef>
            <a:effectRef idx="1">
              <a:schemeClr val="dk1"/>
            </a:effectRef>
            <a:fontRef idx="minor">
              <a:schemeClr val="tx1"/>
            </a:fontRef>
          </p:style>
        </p:cxnSp>
        <p:pic>
          <p:nvPicPr>
            <p:cNvPr id="95" name="Picture 2" descr="C:\Users\rivoirardl\Downloads\manuscrit-de(11)\TIKZ\V5.png"/>
            <p:cNvPicPr>
              <a:picLocks noChangeAspect="1" noChangeArrowheads="1"/>
            </p:cNvPicPr>
            <p:nvPr/>
          </p:nvPicPr>
          <p:blipFill>
            <a:blip r:embed="rId4"/>
            <a:srcRect/>
            <a:stretch>
              <a:fillRect/>
            </a:stretch>
          </p:blipFill>
          <p:spPr bwMode="auto">
            <a:xfrm>
              <a:off x="8693017" y="6018263"/>
              <a:ext cx="701394" cy="360000"/>
            </a:xfrm>
            <a:prstGeom prst="rect">
              <a:avLst/>
            </a:prstGeom>
            <a:noFill/>
          </p:spPr>
        </p:pic>
        <p:pic>
          <p:nvPicPr>
            <p:cNvPr id="96"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97" name="ZoneTexte 96"/>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98" name="ZoneTexte 97"/>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99" name="Forme 98"/>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100" name="ZoneTexte 99"/>
            <p:cNvSpPr txBox="1"/>
            <p:nvPr/>
          </p:nvSpPr>
          <p:spPr>
            <a:xfrm>
              <a:off x="8781498" y="5163228"/>
              <a:ext cx="1410252" cy="369332"/>
            </a:xfrm>
            <a:prstGeom prst="rect">
              <a:avLst/>
            </a:prstGeom>
            <a:noFill/>
          </p:spPr>
          <p:txBody>
            <a:bodyPr wrap="square" rtlCol="0">
              <a:spAutoFit/>
            </a:bodyPr>
            <a:lstStyle/>
            <a:p>
              <a:r>
                <a:rPr lang="fr-FR"/>
                <a:t>HELLO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26</a:t>
            </a:fld>
            <a:endParaRPr lang="fr-FR"/>
          </a:p>
        </p:txBody>
      </p:sp>
      <p:grpSp>
        <p:nvGrpSpPr>
          <p:cNvPr id="4" name="Groupe 4"/>
          <p:cNvGrpSpPr/>
          <p:nvPr/>
        </p:nvGrpSpPr>
        <p:grpSpPr>
          <a:xfrm>
            <a:off x="8610755" y="20538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cxnSp>
        <p:nvCxnSpPr>
          <p:cNvPr id="105" name="Forme 104"/>
          <p:cNvCxnSpPr/>
          <p:nvPr/>
        </p:nvCxnSpPr>
        <p:spPr>
          <a:xfrm flipV="1">
            <a:off x="4904316" y="5019591"/>
            <a:ext cx="1901661" cy="412930"/>
          </a:xfrm>
          <a:prstGeom prst="bentConnector3">
            <a:avLst>
              <a:gd name="adj1" fmla="val 50000"/>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144" name="Groupe 143"/>
          <p:cNvGrpSpPr/>
          <p:nvPr/>
        </p:nvGrpSpPr>
        <p:grpSpPr>
          <a:xfrm>
            <a:off x="2694516" y="4702091"/>
            <a:ext cx="4320000" cy="1460500"/>
            <a:chOff x="2732616" y="5124450"/>
            <a:chExt cx="4320000" cy="1460500"/>
          </a:xfrm>
        </p:grpSpPr>
        <p:cxnSp>
          <p:nvCxnSpPr>
            <p:cNvPr id="46" name="Connecteur droit 45"/>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52"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53" name="Picture 3" descr="C:\Users\rivoirardl\Downloads\manuscrit-de(11)\TIKZ\V3.png"/>
            <p:cNvPicPr>
              <a:picLocks noChangeAspect="1" noChangeArrowheads="1"/>
            </p:cNvPicPr>
            <p:nvPr/>
          </p:nvPicPr>
          <p:blipFill>
            <a:blip r:embed="rId4"/>
            <a:srcRect/>
            <a:stretch>
              <a:fillRect/>
            </a:stretch>
          </p:blipFill>
          <p:spPr bwMode="auto">
            <a:xfrm>
              <a:off x="4297897" y="5663479"/>
              <a:ext cx="701394" cy="360000"/>
            </a:xfrm>
            <a:prstGeom prst="rect">
              <a:avLst/>
            </a:prstGeom>
            <a:noFill/>
          </p:spPr>
        </p:pic>
        <p:pic>
          <p:nvPicPr>
            <p:cNvPr id="58"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59"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60"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6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6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6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65" name="Connecteur droit 6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8" name="Connecteur droit avec flèche 67"/>
            <p:cNvCxnSpPr>
              <a:stCxn id="53" idx="3"/>
              <a:endCxn id="58" idx="1"/>
            </p:cNvCxnSpPr>
            <p:nvPr/>
          </p:nvCxnSpPr>
          <p:spPr>
            <a:xfrm>
              <a:off x="4999291" y="5843479"/>
              <a:ext cx="1200079" cy="425450"/>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72" name="Rectangle à coins arrondis 71"/>
            <p:cNvSpPr/>
            <p:nvPr/>
          </p:nvSpPr>
          <p:spPr>
            <a:xfrm>
              <a:off x="3613150" y="5124450"/>
              <a:ext cx="186690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1" name="Connecteur droit avec flèche 140"/>
            <p:cNvCxnSpPr>
              <a:stCxn id="62" idx="3"/>
              <a:endCxn id="53" idx="1"/>
            </p:cNvCxnSpPr>
            <p:nvPr/>
          </p:nvCxnSpPr>
          <p:spPr>
            <a:xfrm flipV="1">
              <a:off x="3461180" y="5843479"/>
              <a:ext cx="836717" cy="417689"/>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grpSp>
      <p:grpSp>
        <p:nvGrpSpPr>
          <p:cNvPr id="167" name="Groupe 166"/>
          <p:cNvGrpSpPr/>
          <p:nvPr/>
        </p:nvGrpSpPr>
        <p:grpSpPr>
          <a:xfrm>
            <a:off x="2694516" y="4702091"/>
            <a:ext cx="4336448" cy="1473562"/>
            <a:chOff x="7374285" y="5102678"/>
            <a:chExt cx="4336448" cy="1473562"/>
          </a:xfrm>
        </p:grpSpPr>
        <p:grpSp>
          <p:nvGrpSpPr>
            <p:cNvPr id="146" name="Groupe 145"/>
            <p:cNvGrpSpPr/>
            <p:nvPr/>
          </p:nvGrpSpPr>
          <p:grpSpPr>
            <a:xfrm>
              <a:off x="7374285" y="5102678"/>
              <a:ext cx="4336448" cy="1460500"/>
              <a:chOff x="2716168" y="5124450"/>
              <a:chExt cx="4336448" cy="1460500"/>
            </a:xfrm>
          </p:grpSpPr>
          <p:cxnSp>
            <p:nvCxnSpPr>
              <p:cNvPr id="147" name="Connecteur droit 146"/>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8" name="Connecteur droit 147"/>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9" name="Connecteur droit 148"/>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50"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15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15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15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15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15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15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158" name="Connecteur droit 15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59" name="Connecteur droit avec flèche 158"/>
              <p:cNvCxnSpPr>
                <a:stCxn id="155" idx="3"/>
                <a:endCxn id="15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160" name="Rectangle à coins arrondis 159"/>
              <p:cNvSpPr/>
              <p:nvPr/>
            </p:nvSpPr>
            <p:spPr>
              <a:xfrm>
                <a:off x="2716168" y="5124450"/>
                <a:ext cx="2905214"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5"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166" name="Rectangle à coins arrondis 165"/>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0" name="Groupe 219"/>
          <p:cNvGrpSpPr/>
          <p:nvPr/>
        </p:nvGrpSpPr>
        <p:grpSpPr>
          <a:xfrm>
            <a:off x="2694516" y="4702091"/>
            <a:ext cx="4320000" cy="1473562"/>
            <a:chOff x="7577967" y="5159283"/>
            <a:chExt cx="4320000" cy="1473562"/>
          </a:xfrm>
        </p:grpSpPr>
        <p:cxnSp>
          <p:nvCxnSpPr>
            <p:cNvPr id="70" name="Connecteur droit avec flèche 69"/>
            <p:cNvCxnSpPr/>
            <p:nvPr/>
          </p:nvCxnSpPr>
          <p:spPr>
            <a:xfrm>
              <a:off x="9788979" y="5875384"/>
              <a:ext cx="1175112" cy="307702"/>
            </a:xfrm>
            <a:prstGeom prst="straightConnector1">
              <a:avLst/>
            </a:prstGeom>
            <a:ln w="38100">
              <a:solidFill>
                <a:srgbClr val="FF0000"/>
              </a:solidFill>
              <a:headEnd type="none"/>
              <a:tailEnd type="arrow"/>
            </a:ln>
          </p:spPr>
          <p:style>
            <a:lnRef idx="2">
              <a:schemeClr val="dk1"/>
            </a:lnRef>
            <a:fillRef idx="0">
              <a:schemeClr val="dk1"/>
            </a:fillRef>
            <a:effectRef idx="1">
              <a:schemeClr val="dk1"/>
            </a:effectRef>
            <a:fontRef idx="minor">
              <a:schemeClr val="tx1"/>
            </a:fontRef>
          </p:style>
        </p:cxnSp>
        <p:grpSp>
          <p:nvGrpSpPr>
            <p:cNvPr id="201" name="Groupe 200"/>
            <p:cNvGrpSpPr/>
            <p:nvPr/>
          </p:nvGrpSpPr>
          <p:grpSpPr>
            <a:xfrm>
              <a:off x="7577967" y="5159283"/>
              <a:ext cx="4320000" cy="1473562"/>
              <a:chOff x="7390733" y="5102678"/>
              <a:chExt cx="4320000" cy="1473562"/>
            </a:xfrm>
          </p:grpSpPr>
          <p:grpSp>
            <p:nvGrpSpPr>
              <p:cNvPr id="202" name="Groupe 145"/>
              <p:cNvGrpSpPr/>
              <p:nvPr/>
            </p:nvGrpSpPr>
            <p:grpSpPr>
              <a:xfrm>
                <a:off x="7390733" y="5102678"/>
                <a:ext cx="4320000" cy="1460500"/>
                <a:chOff x="2732616" y="5124450"/>
                <a:chExt cx="4320000" cy="1460500"/>
              </a:xfrm>
            </p:grpSpPr>
            <p:cxnSp>
              <p:nvCxnSpPr>
                <p:cNvPr id="205" name="Connecteur droit 204"/>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6" name="Connecteur droit 205"/>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7" name="Connecteur droit 206"/>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08"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09"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10"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11"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1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1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1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15" name="Connecteur droit 21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16" name="Connecteur droit avec flèche 215"/>
                <p:cNvCxnSpPr>
                  <a:stCxn id="212" idx="3"/>
                  <a:endCxn id="209"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17" name="Rectangle à coins arrondis 216"/>
                <p:cNvSpPr/>
                <p:nvPr/>
              </p:nvSpPr>
              <p:spPr>
                <a:xfrm>
                  <a:off x="3610672" y="5124450"/>
                  <a:ext cx="201071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3"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04" name="Rectangle à coins arrondis 203"/>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8" name="Picture 3" descr="C:\Users\rivoirardl\Downloads\manuscrit-de(11)\TIKZ\V3.png"/>
            <p:cNvPicPr>
              <a:picLocks noChangeAspect="1" noChangeArrowheads="1"/>
            </p:cNvPicPr>
            <p:nvPr/>
          </p:nvPicPr>
          <p:blipFill>
            <a:blip r:embed="rId4"/>
            <a:srcRect/>
            <a:stretch>
              <a:fillRect/>
            </a:stretch>
          </p:blipFill>
          <p:spPr bwMode="auto">
            <a:xfrm>
              <a:off x="9046104" y="5701397"/>
              <a:ext cx="701394" cy="360000"/>
            </a:xfrm>
            <a:prstGeom prst="rect">
              <a:avLst/>
            </a:prstGeom>
            <a:noFill/>
          </p:spPr>
        </p:pic>
      </p:grpSp>
      <p:grpSp>
        <p:nvGrpSpPr>
          <p:cNvPr id="242" name="Groupe 241"/>
          <p:cNvGrpSpPr/>
          <p:nvPr/>
        </p:nvGrpSpPr>
        <p:grpSpPr>
          <a:xfrm>
            <a:off x="2694516" y="4702091"/>
            <a:ext cx="4330700" cy="1473562"/>
            <a:chOff x="7861300" y="7300140"/>
            <a:chExt cx="4330700" cy="1473562"/>
          </a:xfrm>
        </p:grpSpPr>
        <p:grpSp>
          <p:nvGrpSpPr>
            <p:cNvPr id="223" name="Groupe 200"/>
            <p:cNvGrpSpPr/>
            <p:nvPr/>
          </p:nvGrpSpPr>
          <p:grpSpPr>
            <a:xfrm>
              <a:off x="7861300" y="7300140"/>
              <a:ext cx="4330700" cy="1473562"/>
              <a:chOff x="7380033" y="5102678"/>
              <a:chExt cx="4330700" cy="1473562"/>
            </a:xfrm>
          </p:grpSpPr>
          <p:grpSp>
            <p:nvGrpSpPr>
              <p:cNvPr id="225" name="Groupe 145"/>
              <p:cNvGrpSpPr/>
              <p:nvPr/>
            </p:nvGrpSpPr>
            <p:grpSpPr>
              <a:xfrm>
                <a:off x="7380033" y="5102678"/>
                <a:ext cx="4330700" cy="1460500"/>
                <a:chOff x="2721916" y="5124450"/>
                <a:chExt cx="4330700" cy="1460500"/>
              </a:xfrm>
            </p:grpSpPr>
            <p:cxnSp>
              <p:nvCxnSpPr>
                <p:cNvPr id="228" name="Connecteur droit 227"/>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9" name="Connecteur droit 228"/>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0" name="Connecteur droit 229"/>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31"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3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3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3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3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3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3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38" name="Connecteur droit 23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39" name="Connecteur droit avec flèche 238"/>
                <p:cNvCxnSpPr>
                  <a:stCxn id="235" idx="3"/>
                  <a:endCxn id="23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40" name="Rectangle à coins arrondis 239"/>
                <p:cNvSpPr/>
                <p:nvPr/>
              </p:nvSpPr>
              <p:spPr>
                <a:xfrm>
                  <a:off x="2721916" y="5124450"/>
                  <a:ext cx="2899466"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6"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27" name="Rectangle à coins arrondis 226"/>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41" name="Picture 2" descr="C:\Users\rivoirardl\Downloads\manuscrit-de(11)\TIKZ\V5.png"/>
            <p:cNvPicPr>
              <a:picLocks noChangeAspect="1" noChangeArrowheads="1"/>
            </p:cNvPicPr>
            <p:nvPr/>
          </p:nvPicPr>
          <p:blipFill>
            <a:blip r:embed="rId3"/>
            <a:srcRect/>
            <a:stretch>
              <a:fillRect/>
            </a:stretch>
          </p:blipFill>
          <p:spPr bwMode="auto">
            <a:xfrm>
              <a:off x="9342968" y="7861495"/>
              <a:ext cx="701394" cy="360000"/>
            </a:xfrm>
            <a:prstGeom prst="rect">
              <a:avLst/>
            </a:prstGeom>
            <a:noFill/>
          </p:spPr>
        </p:pic>
      </p:grpSp>
      <p:sp>
        <p:nvSpPr>
          <p:cNvPr id="107" name="Espace réservé du contenu 2"/>
          <p:cNvSpPr txBox="1">
            <a:spLocks/>
          </p:cNvSpPr>
          <p:nvPr/>
        </p:nvSpPr>
        <p:spPr>
          <a:xfrm>
            <a:off x="735675" y="1608137"/>
            <a:ext cx="7493925" cy="325596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feuille si :</a:t>
            </a:r>
          </a:p>
          <a:p>
            <a:pPr marL="640080" lvl="1" indent="-274320" defTabSz="914400">
              <a:spcBef>
                <a:spcPts val="550"/>
              </a:spcBef>
              <a:buClr>
                <a:schemeClr val="accent1"/>
              </a:buClr>
              <a:buSzPct val="70000"/>
              <a:buFont typeface="Wingdings 2"/>
              <a:buChar char=""/>
            </a:pPr>
            <a:r>
              <a:rPr lang="fr-FR" sz="2600"/>
              <a:t>Il n’a pas reçu de message HELLO d’un nœud l’ayant élu depuis le temps </a:t>
            </a:r>
            <a:r>
              <a:rPr lang="fr-FR" sz="2600" b="1"/>
              <a:t>Vtime</a:t>
            </a:r>
          </a:p>
          <a:p>
            <a:pPr marL="640080" lvl="1" indent="-274320" defTabSz="914400">
              <a:spcBef>
                <a:spcPts val="550"/>
              </a:spcBef>
              <a:buClr>
                <a:schemeClr val="accent1"/>
              </a:buClr>
              <a:buSzPct val="70000"/>
              <a:buFont typeface="Wingdings 2"/>
              <a:buChar char=""/>
            </a:pPr>
            <a:r>
              <a:rPr lang="fr-FR" sz="2600"/>
              <a:t>Il vient de dépasser son nœud branche avant</a:t>
            </a:r>
          </a:p>
          <a:p>
            <a:pPr marL="640080" lvl="1" indent="-274320" defTabSz="914400">
              <a:spcBef>
                <a:spcPts val="550"/>
              </a:spcBef>
              <a:buClr>
                <a:schemeClr val="accent1"/>
              </a:buClr>
              <a:buSzPct val="70000"/>
              <a:buFont typeface="Wingdings 2"/>
              <a:buChar char=""/>
            </a:pPr>
            <a:r>
              <a:rPr lang="fr-FR" sz="2600"/>
              <a:t>Son nœud branche avant a élu un autre nœud en arrière de sa position</a:t>
            </a:r>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27</a:t>
            </a:fld>
            <a:endParaRPr lang="fr-FR"/>
          </a:p>
        </p:txBody>
      </p:sp>
      <p:sp>
        <p:nvSpPr>
          <p:cNvPr id="4" name="Espace réservé du contenu 3"/>
          <p:cNvSpPr>
            <a:spLocks noGrp="1"/>
          </p:cNvSpPr>
          <p:nvPr>
            <p:ph sz="quarter" idx="1"/>
          </p:nvPr>
        </p:nvSpPr>
        <p:spPr>
          <a:xfrm>
            <a:off x="816864" y="1600200"/>
            <a:ext cx="7615936" cy="2794000"/>
          </a:xfrm>
        </p:spPr>
        <p:txBody>
          <a:bodyPr>
            <a:normAutofit/>
          </a:bodyPr>
          <a:lstStyle/>
          <a:p>
            <a:pPr>
              <a:buNone/>
            </a:pPr>
            <a:r>
              <a:rPr lang="fr-FR"/>
              <a:t>Objectif : rattachement à un nœud branche</a:t>
            </a:r>
          </a:p>
          <a:p>
            <a:r>
              <a:rPr lang="fr-FR"/>
              <a:t>Si détection d’un ou plusieurs nœuds branche dans son voisinage, le nœud prévilégie</a:t>
            </a:r>
          </a:p>
          <a:p>
            <a:pPr lvl="2"/>
            <a:r>
              <a:rPr lang="fr-FR"/>
              <a:t>Une direction identique</a:t>
            </a:r>
          </a:p>
          <a:p>
            <a:pPr lvl="2"/>
            <a:r>
              <a:rPr lang="fr-FR"/>
              <a:t>L’appartenance à une chaîne</a:t>
            </a:r>
          </a:p>
          <a:p>
            <a:pPr lvl="2"/>
            <a:r>
              <a:rPr lang="fr-FR"/>
              <a:t>Le temps de connexion le plus long</a:t>
            </a:r>
          </a:p>
        </p:txBody>
      </p:sp>
      <p:grpSp>
        <p:nvGrpSpPr>
          <p:cNvPr id="34"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1026" name="Picture 2"/>
          <p:cNvPicPr>
            <a:picLocks noChangeAspect="1" noChangeArrowheads="1"/>
          </p:cNvPicPr>
          <p:nvPr/>
        </p:nvPicPr>
        <p:blipFill>
          <a:blip r:embed="rId3"/>
          <a:srcRect/>
          <a:stretch>
            <a:fillRect/>
          </a:stretch>
        </p:blipFill>
        <p:spPr bwMode="auto">
          <a:xfrm>
            <a:off x="1843088" y="4465868"/>
            <a:ext cx="5686425" cy="1714500"/>
          </a:xfrm>
          <a:prstGeom prst="rect">
            <a:avLst/>
          </a:prstGeom>
          <a:noFill/>
          <a:ln w="9525">
            <a:noFill/>
            <a:miter lim="800000"/>
            <a:headEnd/>
            <a:tailEnd/>
          </a:ln>
        </p:spPr>
      </p:pic>
      <p:sp>
        <p:nvSpPr>
          <p:cNvPr id="36" name="Espace réservé du contenu 3"/>
          <p:cNvSpPr txBox="1">
            <a:spLocks/>
          </p:cNvSpPr>
          <p:nvPr/>
        </p:nvSpPr>
        <p:spPr>
          <a:xfrm>
            <a:off x="816864" y="4677228"/>
            <a:ext cx="8684550" cy="199027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100" b="0" i="0" u="none" strike="noStrike" kern="1200" cap="none" spc="0" normalizeH="0" baseline="0" noProof="0">
                <a:ln>
                  <a:noFill/>
                </a:ln>
                <a:solidFill>
                  <a:schemeClr val="tx1"/>
                </a:solidFill>
                <a:effectLst/>
                <a:uLnTx/>
                <a:uFillTx/>
                <a:latin typeface="+mn-lt"/>
                <a:ea typeface="+mn-ea"/>
                <a:cs typeface="+mn-cs"/>
              </a:rPr>
              <a:t>Aucun nœud branche détecté dans le voisinage après une attente de :</a:t>
            </a:r>
          </a:p>
          <a:p>
            <a:pPr marL="320040" indent="-320040" algn="ctr" defTabSz="914400">
              <a:spcBef>
                <a:spcPts val="700"/>
              </a:spcBef>
              <a:buClr>
                <a:schemeClr val="accent2"/>
              </a:buClr>
              <a:buSzPct val="60000"/>
              <a:defRPr/>
            </a:pPr>
            <a:r>
              <a:rPr lang="fr-FR" sz="2800" b="1" i="1"/>
              <a:t>C1 * Hello_Interval</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pitchFamily="2" charset="2"/>
              <a:buChar char="Ø"/>
              <a:defRPr/>
            </a:pPr>
            <a:r>
              <a:rPr lang="fr-FR" sz="2900"/>
              <a:t>Élection du nœud feuille voisin ayant la plus faible vitesse</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19100" y="4092141"/>
            <a:ext cx="8403277" cy="2765859"/>
          </a:xfrm>
          <a:prstGeom prst="rect">
            <a:avLst/>
          </a:prstGeom>
          <a:noFill/>
          <a:ln w="9525">
            <a:noFill/>
            <a:miter lim="800000"/>
            <a:headEnd/>
            <a:tailEnd/>
          </a:ln>
        </p:spPr>
      </p:pic>
      <p:sp>
        <p:nvSpPr>
          <p:cNvPr id="37" name="Rectangle 36"/>
          <p:cNvSpPr/>
          <p:nvPr/>
        </p:nvSpPr>
        <p:spPr>
          <a:xfrm>
            <a:off x="203200" y="6334780"/>
            <a:ext cx="11669487" cy="523220"/>
          </a:xfrm>
          <a:prstGeom prst="rect">
            <a:avLst/>
          </a:prstGeom>
        </p:spPr>
        <p:txBody>
          <a:bodyPr wrap="square">
            <a:spAutoFit/>
          </a:bodyPr>
          <a:lstStyle/>
          <a:p>
            <a:r>
              <a:rPr lang="en-US" sz="1400"/>
              <a:t>Yong Li, Depeng Jin, Zhaocheng Wang, Lieguang Zeng, and Sheng Chen. Exponential and power law distribution of contact duration in urban vehicular ad hoc networks. IEEE Signal Processing </a:t>
            </a:r>
            <a:r>
              <a:rPr lang="fr-FR" sz="1400"/>
              <a:t>Letters, 20(1) :110{113, 2013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28</a:t>
            </a:fld>
            <a:endParaRPr lang="fr-FR"/>
          </a:p>
        </p:txBody>
      </p:sp>
      <p:sp>
        <p:nvSpPr>
          <p:cNvPr id="4" name="Espace réservé du contenu 3"/>
          <p:cNvSpPr>
            <a:spLocks noGrp="1"/>
          </p:cNvSpPr>
          <p:nvPr>
            <p:ph sz="quarter" idx="1"/>
          </p:nvPr>
        </p:nvSpPr>
        <p:spPr>
          <a:xfrm>
            <a:off x="816864" y="1600198"/>
            <a:ext cx="7692136" cy="3813631"/>
          </a:xfrm>
        </p:spPr>
        <p:txBody>
          <a:bodyPr>
            <a:normAutofit fontScale="85000" lnSpcReduction="20000"/>
          </a:bodyPr>
          <a:lstStyle/>
          <a:p>
            <a:pPr>
              <a:buNone/>
            </a:pPr>
            <a:r>
              <a:rPr lang="fr-FR" sz="3400" dirty="0"/>
              <a:t>Objectif : construire et maintenir la chaîne</a:t>
            </a:r>
          </a:p>
          <a:p>
            <a:r>
              <a:rPr lang="fr-FR" sz="3400" dirty="0"/>
              <a:t>Construction de la chaîne en amont</a:t>
            </a:r>
          </a:p>
          <a:p>
            <a:pPr lvl="1"/>
            <a:r>
              <a:rPr lang="fr-FR" sz="2800" dirty="0"/>
              <a:t>Rattachement au 1</a:t>
            </a:r>
            <a:r>
              <a:rPr lang="fr-FR" sz="2800" baseline="30000" dirty="0"/>
              <a:t>er</a:t>
            </a:r>
            <a:r>
              <a:rPr lang="fr-FR" sz="2800" dirty="0"/>
              <a:t> nœud branche du voisinage détecté dans la même direction de circulation</a:t>
            </a:r>
          </a:p>
          <a:p>
            <a:pPr lvl="1"/>
            <a:r>
              <a:rPr lang="fr-FR" sz="2800" dirty="0"/>
              <a:t>Si détection de plusieurs nœuds branche, et aucune émission d’un choix, le nœud privilégie</a:t>
            </a:r>
          </a:p>
          <a:p>
            <a:pPr lvl="2"/>
            <a:r>
              <a:rPr lang="fr-FR" dirty="0"/>
              <a:t>La connaissance de nouveaux voisins</a:t>
            </a:r>
          </a:p>
          <a:p>
            <a:pPr lvl="2"/>
            <a:r>
              <a:rPr lang="fr-FR" dirty="0"/>
              <a:t>La direction identique</a:t>
            </a:r>
          </a:p>
          <a:p>
            <a:pPr lvl="2"/>
            <a:r>
              <a:rPr lang="fr-FR" dirty="0"/>
              <a:t>L’appartenance à une chaîne</a:t>
            </a:r>
          </a:p>
          <a:p>
            <a:pPr lvl="2"/>
            <a:r>
              <a:rPr lang="fr-FR" dirty="0"/>
              <a:t>Le temps de chaîne le plus long</a:t>
            </a:r>
          </a:p>
          <a:p>
            <a:pPr lvl="2"/>
            <a:r>
              <a:rPr lang="fr-FR" dirty="0"/>
              <a:t>Le degré le plus grand (nombre de voisins)</a:t>
            </a:r>
          </a:p>
        </p:txBody>
      </p:sp>
      <p:grpSp>
        <p:nvGrpSpPr>
          <p:cNvPr id="34" name="Groupe 33"/>
          <p:cNvGrpSpPr/>
          <p:nvPr/>
        </p:nvGrpSpPr>
        <p:grpSpPr>
          <a:xfrm>
            <a:off x="859170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sp>
        <p:nvSpPr>
          <p:cNvPr id="37" name="Espace réservé du contenu 3"/>
          <p:cNvSpPr txBox="1">
            <a:spLocks/>
          </p:cNvSpPr>
          <p:nvPr/>
        </p:nvSpPr>
        <p:spPr>
          <a:xfrm>
            <a:off x="816864" y="5537200"/>
            <a:ext cx="8022336" cy="1320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Construction de la chaîne en aval:</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dirty="0">
                <a:ln>
                  <a:noFill/>
                </a:ln>
                <a:solidFill>
                  <a:schemeClr val="tx1"/>
                </a:solidFill>
                <a:effectLst/>
                <a:uLnTx/>
                <a:uFillTx/>
                <a:latin typeface="+mn-lt"/>
                <a:ea typeface="+mn-ea"/>
                <a:cs typeface="+mn-cs"/>
              </a:rPr>
              <a:t>Rattachement au nœud branche l’ayant élu</a:t>
            </a:r>
            <a:endParaRPr kumimoji="0" lang="fr-FR" sz="23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 (suite)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29</a:t>
            </a:fld>
            <a:endParaRPr lang="fr-FR"/>
          </a:p>
        </p:txBody>
      </p:sp>
      <p:sp>
        <p:nvSpPr>
          <p:cNvPr id="4" name="Espace réservé du contenu 3"/>
          <p:cNvSpPr>
            <a:spLocks noGrp="1"/>
          </p:cNvSpPr>
          <p:nvPr>
            <p:ph sz="quarter" idx="1"/>
          </p:nvPr>
        </p:nvSpPr>
        <p:spPr>
          <a:xfrm>
            <a:off x="816864" y="1600200"/>
            <a:ext cx="8073136" cy="5054600"/>
          </a:xfrm>
        </p:spPr>
        <p:txBody>
          <a:bodyPr>
            <a:normAutofit/>
          </a:bodyPr>
          <a:lstStyle/>
          <a:p>
            <a:r>
              <a:rPr lang="fr-FR"/>
              <a:t>Gestion de la chaîne par un contrôle :</a:t>
            </a:r>
          </a:p>
          <a:p>
            <a:pPr lvl="2"/>
            <a:r>
              <a:rPr lang="fr-FR"/>
              <a:t>De la date de dernière réception d’un HELLO par rapport à </a:t>
            </a:r>
            <a:r>
              <a:rPr lang="fr-FR" b="1"/>
              <a:t>Vtime </a:t>
            </a:r>
            <a:r>
              <a:rPr lang="fr-FR"/>
              <a:t>;</a:t>
            </a:r>
          </a:p>
          <a:p>
            <a:pPr lvl="2"/>
            <a:r>
              <a:rPr lang="fr-FR"/>
              <a:t>Du type du nœud ;</a:t>
            </a:r>
          </a:p>
          <a:p>
            <a:pPr lvl="2"/>
            <a:r>
              <a:rPr lang="fr-FR"/>
              <a:t>De la direction ;</a:t>
            </a:r>
          </a:p>
          <a:p>
            <a:pPr lvl="2"/>
            <a:r>
              <a:rPr lang="fr-FR"/>
              <a:t>De la position amont/aval des nœuds ;</a:t>
            </a:r>
          </a:p>
          <a:p>
            <a:pPr lvl="2"/>
            <a:r>
              <a:rPr lang="fr-FR"/>
              <a:t>Du choix des nœuds.</a:t>
            </a:r>
          </a:p>
          <a:p>
            <a:pPr lvl="2"/>
            <a:endParaRPr lang="fr-FR"/>
          </a:p>
          <a:p>
            <a:r>
              <a:rPr lang="fr-FR"/>
              <a:t>Spécificité à la chaîne en arrière</a:t>
            </a:r>
          </a:p>
          <a:p>
            <a:pPr lvl="2"/>
            <a:r>
              <a:rPr lang="fr-FR"/>
              <a:t>Recherche proactive d’un nouveau nœud pour la chaîne si</a:t>
            </a:r>
          </a:p>
          <a:p>
            <a:pPr lvl="2" algn="ctr">
              <a:buNone/>
            </a:pPr>
            <a:r>
              <a:rPr lang="fr-FR" sz="2600" b="1" i="1"/>
              <a:t>CT &lt; L3 * Hello_Interval</a:t>
            </a:r>
          </a:p>
          <a:p>
            <a:pPr lvl="2"/>
            <a:endParaRPr lang="fr-FR"/>
          </a:p>
          <a:p>
            <a:pPr lvl="2"/>
            <a:endParaRPr lang="fr-FR"/>
          </a:p>
          <a:p>
            <a:pPr lvl="2"/>
            <a:endParaRPr lang="fr-FR"/>
          </a:p>
          <a:p>
            <a:pPr lvl="3">
              <a:buFont typeface="Wingdings" pitchFamily="2" charset="2"/>
              <a:buChar char="Ø"/>
            </a:pPr>
            <a:endParaRPr lang="fr-FR" sz="2100"/>
          </a:p>
          <a:p>
            <a:pPr lvl="3">
              <a:buNone/>
            </a:pPr>
            <a:endParaRPr lang="fr-FR" sz="2100"/>
          </a:p>
          <a:p>
            <a:pPr lvl="2" algn="ctr">
              <a:buNone/>
            </a:pPr>
            <a:endParaRPr lang="fr-FR" sz="2400" b="1" i="1"/>
          </a:p>
          <a:p>
            <a:pPr lvl="2"/>
            <a:endParaRPr lang="fr-FR"/>
          </a:p>
          <a:p>
            <a:pPr lvl="2"/>
            <a:endParaRPr lang="fr-FR"/>
          </a:p>
          <a:p>
            <a:endParaRPr lang="fr-FR"/>
          </a:p>
        </p:txBody>
      </p:sp>
      <p:grpSp>
        <p:nvGrpSpPr>
          <p:cNvPr id="5" name="Groupe 33"/>
          <p:cNvGrpSpPr/>
          <p:nvPr/>
        </p:nvGrpSpPr>
        <p:grpSpPr>
          <a:xfrm>
            <a:off x="861075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www.challenges.fr/assets/img/2016/09/12/cover-r4x3w1000-57ee77f1a7233-Nouvelle%20image%20%281%29.jpg"/>
          <p:cNvPicPr>
            <a:picLocks noChangeAspect="1" noChangeArrowheads="1"/>
          </p:cNvPicPr>
          <p:nvPr/>
        </p:nvPicPr>
        <p:blipFill>
          <a:blip r:embed="rId3">
            <a:lum bright="70000" contrast="-70000"/>
          </a:blip>
          <a:srcRect t="17116" b="24412"/>
          <a:stretch>
            <a:fillRect/>
          </a:stretch>
        </p:blipFill>
        <p:spPr bwMode="auto">
          <a:xfrm>
            <a:off x="0" y="1511300"/>
            <a:ext cx="12192000" cy="53467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Titre 1"/>
          <p:cNvSpPr>
            <a:spLocks noGrp="1"/>
          </p:cNvSpPr>
          <p:nvPr>
            <p:ph type="title"/>
          </p:nvPr>
        </p:nvSpPr>
        <p:spPr/>
        <p:txBody>
          <a:bodyPr>
            <a:normAutofit/>
          </a:bodyPr>
          <a:lstStyle/>
          <a:p>
            <a:pPr lvl="0"/>
            <a:r>
              <a:rPr lang="fr-FR"/>
              <a:t>Introduction </a:t>
            </a:r>
          </a:p>
        </p:txBody>
      </p:sp>
      <p:sp>
        <p:nvSpPr>
          <p:cNvPr id="4" name="Titre 1"/>
          <p:cNvSpPr txBox="1">
            <a:spLocks/>
          </p:cNvSpPr>
          <p:nvPr/>
        </p:nvSpPr>
        <p:spPr>
          <a:xfrm>
            <a:off x="457200" y="274638"/>
            <a:ext cx="8229600" cy="11430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4400" b="0"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Connecteur droit avec flèche 4"/>
          <p:cNvCxnSpPr/>
          <p:nvPr/>
        </p:nvCxnSpPr>
        <p:spPr>
          <a:xfrm flipH="1" flipV="1">
            <a:off x="1892300" y="1676400"/>
            <a:ext cx="50800" cy="388620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7" name="ZoneTexte 6"/>
          <p:cNvSpPr txBox="1"/>
          <p:nvPr/>
        </p:nvSpPr>
        <p:spPr>
          <a:xfrm>
            <a:off x="2045203" y="1557245"/>
            <a:ext cx="1810544" cy="461665"/>
          </a:xfrm>
          <a:prstGeom prst="rect">
            <a:avLst/>
          </a:prstGeom>
          <a:noFill/>
        </p:spPr>
        <p:txBody>
          <a:bodyPr wrap="square" rtlCol="0">
            <a:spAutoFit/>
          </a:bodyPr>
          <a:lstStyle/>
          <a:p>
            <a:r>
              <a:rPr lang="fr-FR" sz="2400" b="1" dirty="0">
                <a:solidFill>
                  <a:schemeClr val="accent1"/>
                </a:solidFill>
              </a:rPr>
              <a:t>Connectivité</a:t>
            </a:r>
          </a:p>
        </p:txBody>
      </p:sp>
      <p:sp>
        <p:nvSpPr>
          <p:cNvPr id="8" name="ZoneTexte 7"/>
          <p:cNvSpPr txBox="1"/>
          <p:nvPr/>
        </p:nvSpPr>
        <p:spPr>
          <a:xfrm>
            <a:off x="9940925" y="5719445"/>
            <a:ext cx="2251075" cy="461665"/>
          </a:xfrm>
          <a:prstGeom prst="rect">
            <a:avLst/>
          </a:prstGeom>
          <a:noFill/>
        </p:spPr>
        <p:txBody>
          <a:bodyPr wrap="square" rtlCol="0">
            <a:spAutoFit/>
          </a:bodyPr>
          <a:lstStyle/>
          <a:p>
            <a:r>
              <a:rPr lang="fr-FR" sz="2400" b="1" dirty="0">
                <a:solidFill>
                  <a:schemeClr val="accent1"/>
                </a:solidFill>
              </a:rPr>
              <a:t>Automatisation</a:t>
            </a:r>
          </a:p>
        </p:txBody>
      </p:sp>
      <p:sp>
        <p:nvSpPr>
          <p:cNvPr id="9" name="ZoneTexte 8"/>
          <p:cNvSpPr txBox="1"/>
          <p:nvPr/>
        </p:nvSpPr>
        <p:spPr>
          <a:xfrm>
            <a:off x="1310680" y="5607129"/>
            <a:ext cx="1296144" cy="523220"/>
          </a:xfrm>
          <a:prstGeom prst="rect">
            <a:avLst/>
          </a:prstGeom>
          <a:noFill/>
        </p:spPr>
        <p:txBody>
          <a:bodyPr wrap="square" rtlCol="0">
            <a:spAutoFit/>
          </a:bodyPr>
          <a:lstStyle/>
          <a:p>
            <a:pPr algn="ctr"/>
            <a:r>
              <a:rPr lang="fr-FR" sz="1400" b="1"/>
              <a:t>Niveau 0</a:t>
            </a:r>
          </a:p>
          <a:p>
            <a:pPr algn="ctr"/>
            <a:r>
              <a:rPr lang="fr-FR" sz="1400"/>
              <a:t>Manuel</a:t>
            </a:r>
            <a:endParaRPr lang="fr-FR" sz="1400" dirty="0"/>
          </a:p>
        </p:txBody>
      </p:sp>
      <p:sp>
        <p:nvSpPr>
          <p:cNvPr id="10" name="ZoneTexte 9"/>
          <p:cNvSpPr txBox="1"/>
          <p:nvPr/>
        </p:nvSpPr>
        <p:spPr>
          <a:xfrm>
            <a:off x="8413130" y="5607129"/>
            <a:ext cx="1594470" cy="954107"/>
          </a:xfrm>
          <a:prstGeom prst="rect">
            <a:avLst/>
          </a:prstGeom>
          <a:noFill/>
        </p:spPr>
        <p:txBody>
          <a:bodyPr wrap="square" rtlCol="0">
            <a:spAutoFit/>
          </a:bodyPr>
          <a:lstStyle/>
          <a:p>
            <a:pPr algn="ctr"/>
            <a:r>
              <a:rPr lang="fr-FR" sz="1400" b="1"/>
              <a:t>Niveau 5</a:t>
            </a:r>
          </a:p>
          <a:p>
            <a:pPr algn="ctr"/>
            <a:r>
              <a:rPr lang="fr-FR" sz="1400"/>
              <a:t>Automatisation complète</a:t>
            </a:r>
          </a:p>
          <a:p>
            <a:pPr algn="ctr"/>
            <a:endParaRPr lang="fr-FR" sz="1400" dirty="0"/>
          </a:p>
        </p:txBody>
      </p:sp>
      <p:sp>
        <p:nvSpPr>
          <p:cNvPr id="11" name="ZoneTexte 10"/>
          <p:cNvSpPr txBox="1"/>
          <p:nvPr/>
        </p:nvSpPr>
        <p:spPr>
          <a:xfrm>
            <a:off x="136005" y="5013320"/>
            <a:ext cx="1638283" cy="738664"/>
          </a:xfrm>
          <a:prstGeom prst="rect">
            <a:avLst/>
          </a:prstGeom>
          <a:noFill/>
        </p:spPr>
        <p:txBody>
          <a:bodyPr wrap="square" rtlCol="0">
            <a:spAutoFit/>
          </a:bodyPr>
          <a:lstStyle/>
          <a:p>
            <a:pPr algn="ctr"/>
            <a:r>
              <a:rPr lang="fr-FR" sz="1400" b="1"/>
              <a:t>Niveau 0</a:t>
            </a:r>
            <a:endParaRPr lang="fr-FR" sz="1400"/>
          </a:p>
          <a:p>
            <a:pPr algn="ctr"/>
            <a:r>
              <a:rPr lang="fr-FR" sz="1400"/>
              <a:t>Véhicule isolé sans communication</a:t>
            </a:r>
            <a:endParaRPr lang="fr-FR" sz="1400" dirty="0"/>
          </a:p>
        </p:txBody>
      </p:sp>
      <p:sp>
        <p:nvSpPr>
          <p:cNvPr id="12" name="ZoneTexte 11"/>
          <p:cNvSpPr txBox="1"/>
          <p:nvPr/>
        </p:nvSpPr>
        <p:spPr>
          <a:xfrm>
            <a:off x="131923" y="3378835"/>
            <a:ext cx="1646447" cy="738664"/>
          </a:xfrm>
          <a:prstGeom prst="rect">
            <a:avLst/>
          </a:prstGeom>
          <a:noFill/>
        </p:spPr>
        <p:txBody>
          <a:bodyPr wrap="square" rtlCol="0">
            <a:spAutoFit/>
          </a:bodyPr>
          <a:lstStyle/>
          <a:p>
            <a:pPr algn="ctr"/>
            <a:r>
              <a:rPr lang="fr-FR" sz="1400" b="1"/>
              <a:t>Niveau 2</a:t>
            </a:r>
            <a:endParaRPr lang="fr-FR" sz="1400"/>
          </a:p>
          <a:p>
            <a:pPr algn="ctr"/>
            <a:r>
              <a:rPr lang="fr-FR" sz="1400"/>
              <a:t>Réception de messages</a:t>
            </a:r>
            <a:endParaRPr lang="fr-FR" sz="1400" dirty="0"/>
          </a:p>
        </p:txBody>
      </p:sp>
      <p:sp>
        <p:nvSpPr>
          <p:cNvPr id="13" name="ZoneTexte 12"/>
          <p:cNvSpPr txBox="1"/>
          <p:nvPr/>
        </p:nvSpPr>
        <p:spPr>
          <a:xfrm>
            <a:off x="1" y="2561593"/>
            <a:ext cx="1910290" cy="738664"/>
          </a:xfrm>
          <a:prstGeom prst="rect">
            <a:avLst/>
          </a:prstGeom>
          <a:noFill/>
        </p:spPr>
        <p:txBody>
          <a:bodyPr wrap="square" rtlCol="0">
            <a:spAutoFit/>
          </a:bodyPr>
          <a:lstStyle/>
          <a:p>
            <a:pPr algn="ctr"/>
            <a:r>
              <a:rPr lang="fr-FR" sz="1400" b="1"/>
              <a:t>Niveau 3</a:t>
            </a:r>
            <a:endParaRPr lang="fr-FR" sz="1400"/>
          </a:p>
          <a:p>
            <a:pPr algn="ctr"/>
            <a:r>
              <a:rPr lang="fr-FR" sz="1400"/>
              <a:t>Communication avec le voisinage proche</a:t>
            </a:r>
            <a:endParaRPr lang="fr-FR" sz="1400" dirty="0"/>
          </a:p>
        </p:txBody>
      </p:sp>
      <p:sp>
        <p:nvSpPr>
          <p:cNvPr id="14" name="ZoneTexte 13"/>
          <p:cNvSpPr txBox="1"/>
          <p:nvPr/>
        </p:nvSpPr>
        <p:spPr>
          <a:xfrm>
            <a:off x="201319" y="1744351"/>
            <a:ext cx="1507654" cy="738664"/>
          </a:xfrm>
          <a:prstGeom prst="rect">
            <a:avLst/>
          </a:prstGeom>
          <a:noFill/>
        </p:spPr>
        <p:txBody>
          <a:bodyPr wrap="square" rtlCol="0">
            <a:spAutoFit/>
          </a:bodyPr>
          <a:lstStyle/>
          <a:p>
            <a:pPr algn="ctr"/>
            <a:r>
              <a:rPr lang="fr-FR" sz="1400" b="1"/>
              <a:t>Niveau 4</a:t>
            </a:r>
            <a:endParaRPr lang="fr-FR" sz="1400"/>
          </a:p>
          <a:p>
            <a:pPr algn="ctr"/>
            <a:r>
              <a:rPr lang="fr-FR" sz="1400"/>
              <a:t>Réseau véhiculaire</a:t>
            </a:r>
            <a:endParaRPr lang="fr-FR" sz="1400" dirty="0"/>
          </a:p>
        </p:txBody>
      </p:sp>
      <p:sp>
        <p:nvSpPr>
          <p:cNvPr id="16" name="ZoneTexte 15"/>
          <p:cNvSpPr txBox="1"/>
          <p:nvPr/>
        </p:nvSpPr>
        <p:spPr>
          <a:xfrm>
            <a:off x="8453239" y="4841875"/>
            <a:ext cx="1557536"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autonomes</a:t>
            </a:r>
          </a:p>
        </p:txBody>
      </p:sp>
      <p:sp>
        <p:nvSpPr>
          <p:cNvPr id="18" name="Flèche droite à entaille 17"/>
          <p:cNvSpPr/>
          <p:nvPr/>
        </p:nvSpPr>
        <p:spPr>
          <a:xfrm rot="19920795">
            <a:off x="3338072" y="2564436"/>
            <a:ext cx="3012494" cy="484999"/>
          </a:xfrm>
          <a:prstGeom prst="notchedRightArrow">
            <a:avLst>
              <a:gd name="adj1" fmla="val 50000"/>
              <a:gd name="adj2" fmla="val 386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ZoneTexte 18"/>
          <p:cNvSpPr txBox="1"/>
          <p:nvPr/>
        </p:nvSpPr>
        <p:spPr>
          <a:xfrm>
            <a:off x="7848600" y="4221187"/>
            <a:ext cx="2667000" cy="584775"/>
          </a:xfrm>
          <a:prstGeom prst="rect">
            <a:avLst/>
          </a:prstGeom>
          <a:noFill/>
        </p:spPr>
        <p:txBody>
          <a:bodyPr wrap="square" rtlCol="0">
            <a:spAutoFit/>
          </a:bodyPr>
          <a:lstStyle/>
          <a:p>
            <a:pPr algn="ctr"/>
            <a:r>
              <a:rPr lang="fr-FR" sz="1600" i="1" dirty="0"/>
              <a:t>Intelligence réside entièrement dans le véhicule</a:t>
            </a:r>
          </a:p>
        </p:txBody>
      </p:sp>
      <p:sp>
        <p:nvSpPr>
          <p:cNvPr id="20" name="ZoneTexte 19"/>
          <p:cNvSpPr txBox="1"/>
          <p:nvPr/>
        </p:nvSpPr>
        <p:spPr>
          <a:xfrm>
            <a:off x="2098529" y="3828440"/>
            <a:ext cx="1529680"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connectés</a:t>
            </a:r>
          </a:p>
        </p:txBody>
      </p:sp>
      <p:sp>
        <p:nvSpPr>
          <p:cNvPr id="21" name="ZoneTexte 20"/>
          <p:cNvSpPr txBox="1"/>
          <p:nvPr/>
        </p:nvSpPr>
        <p:spPr>
          <a:xfrm>
            <a:off x="6193852" y="2501008"/>
            <a:ext cx="1451548"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coordonnés</a:t>
            </a:r>
          </a:p>
        </p:txBody>
      </p:sp>
      <p:sp>
        <p:nvSpPr>
          <p:cNvPr id="22" name="ZoneTexte 21"/>
          <p:cNvSpPr txBox="1"/>
          <p:nvPr/>
        </p:nvSpPr>
        <p:spPr>
          <a:xfrm>
            <a:off x="8453239" y="1927321"/>
            <a:ext cx="1426563"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coopératifs</a:t>
            </a:r>
          </a:p>
        </p:txBody>
      </p:sp>
      <p:sp>
        <p:nvSpPr>
          <p:cNvPr id="23" name="ZoneTexte 22"/>
          <p:cNvSpPr txBox="1"/>
          <p:nvPr/>
        </p:nvSpPr>
        <p:spPr>
          <a:xfrm rot="19925832">
            <a:off x="3222952" y="2338670"/>
            <a:ext cx="2709204" cy="400110"/>
          </a:xfrm>
          <a:prstGeom prst="rect">
            <a:avLst/>
          </a:prstGeom>
          <a:noFill/>
        </p:spPr>
        <p:txBody>
          <a:bodyPr wrap="square" rtlCol="0">
            <a:spAutoFit/>
          </a:bodyPr>
          <a:lstStyle/>
          <a:p>
            <a:r>
              <a:rPr lang="fr-FR" sz="2000" i="1" dirty="0"/>
              <a:t>Système interdépendant</a:t>
            </a:r>
          </a:p>
        </p:txBody>
      </p:sp>
      <p:cxnSp>
        <p:nvCxnSpPr>
          <p:cNvPr id="26" name="Connecteur droit avec flèche 25"/>
          <p:cNvCxnSpPr/>
          <p:nvPr/>
        </p:nvCxnSpPr>
        <p:spPr>
          <a:xfrm>
            <a:off x="1941722" y="5562150"/>
            <a:ext cx="9869278" cy="45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2286452" y="5607129"/>
            <a:ext cx="1747266" cy="1107996"/>
          </a:xfrm>
          <a:prstGeom prst="rect">
            <a:avLst/>
          </a:prstGeom>
          <a:noFill/>
        </p:spPr>
        <p:txBody>
          <a:bodyPr wrap="square" rtlCol="0">
            <a:spAutoFit/>
          </a:bodyPr>
          <a:lstStyle/>
          <a:p>
            <a:pPr algn="ctr"/>
            <a:r>
              <a:rPr lang="fr-FR" sz="1400" b="1"/>
              <a:t>Niveau 1</a:t>
            </a:r>
          </a:p>
          <a:p>
            <a:pPr algn="ctr"/>
            <a:r>
              <a:rPr lang="fr-FR" sz="1400"/>
              <a:t>Assistance à la conduite</a:t>
            </a:r>
          </a:p>
          <a:p>
            <a:pPr algn="ctr"/>
            <a:r>
              <a:rPr lang="fr-FR" sz="1200"/>
              <a:t>Exemple : régulateur adaptatif</a:t>
            </a:r>
            <a:endParaRPr lang="fr-FR" sz="1200" dirty="0"/>
          </a:p>
        </p:txBody>
      </p:sp>
      <p:sp>
        <p:nvSpPr>
          <p:cNvPr id="35" name="ZoneTexte 34"/>
          <p:cNvSpPr txBox="1"/>
          <p:nvPr/>
        </p:nvSpPr>
        <p:spPr>
          <a:xfrm>
            <a:off x="3713346" y="5607129"/>
            <a:ext cx="1975867" cy="1107996"/>
          </a:xfrm>
          <a:prstGeom prst="rect">
            <a:avLst/>
          </a:prstGeom>
          <a:noFill/>
        </p:spPr>
        <p:txBody>
          <a:bodyPr wrap="square" rtlCol="0">
            <a:spAutoFit/>
          </a:bodyPr>
          <a:lstStyle/>
          <a:p>
            <a:pPr algn="ctr"/>
            <a:r>
              <a:rPr lang="fr-FR" sz="1400" b="1"/>
              <a:t>Niveau 2</a:t>
            </a:r>
          </a:p>
          <a:p>
            <a:pPr algn="ctr"/>
            <a:r>
              <a:rPr lang="fr-FR" sz="1400"/>
              <a:t>Automatisation combinée</a:t>
            </a:r>
          </a:p>
          <a:p>
            <a:pPr algn="ctr"/>
            <a:r>
              <a:rPr lang="fr-FR" sz="1200"/>
              <a:t>Exemple : régulateur + maintien dans la voie</a:t>
            </a:r>
            <a:endParaRPr lang="fr-FR" sz="1200" dirty="0"/>
          </a:p>
        </p:txBody>
      </p:sp>
      <p:sp>
        <p:nvSpPr>
          <p:cNvPr id="36" name="ZoneTexte 35"/>
          <p:cNvSpPr txBox="1"/>
          <p:nvPr/>
        </p:nvSpPr>
        <p:spPr>
          <a:xfrm>
            <a:off x="5368841" y="5607129"/>
            <a:ext cx="2137791" cy="1107996"/>
          </a:xfrm>
          <a:prstGeom prst="rect">
            <a:avLst/>
          </a:prstGeom>
          <a:noFill/>
        </p:spPr>
        <p:txBody>
          <a:bodyPr wrap="square" rtlCol="0">
            <a:spAutoFit/>
          </a:bodyPr>
          <a:lstStyle/>
          <a:p>
            <a:pPr algn="ctr"/>
            <a:r>
              <a:rPr lang="fr-FR" sz="1400" b="1"/>
              <a:t>Niveau 3</a:t>
            </a:r>
          </a:p>
          <a:p>
            <a:pPr algn="ctr"/>
            <a:r>
              <a:rPr lang="fr-FR" sz="1400"/>
              <a:t>Automatisation conditionnelle</a:t>
            </a:r>
          </a:p>
          <a:p>
            <a:pPr algn="ctr"/>
            <a:r>
              <a:rPr lang="fr-FR" sz="1200"/>
              <a:t>Exemple : conduite en embouteillages</a:t>
            </a:r>
            <a:endParaRPr lang="fr-FR" sz="1200" dirty="0"/>
          </a:p>
        </p:txBody>
      </p:sp>
      <p:sp>
        <p:nvSpPr>
          <p:cNvPr id="37" name="ZoneTexte 36"/>
          <p:cNvSpPr txBox="1"/>
          <p:nvPr/>
        </p:nvSpPr>
        <p:spPr>
          <a:xfrm>
            <a:off x="7186260" y="5607129"/>
            <a:ext cx="1547241" cy="1107996"/>
          </a:xfrm>
          <a:prstGeom prst="rect">
            <a:avLst/>
          </a:prstGeom>
          <a:noFill/>
        </p:spPr>
        <p:txBody>
          <a:bodyPr wrap="square" rtlCol="0">
            <a:spAutoFit/>
          </a:bodyPr>
          <a:lstStyle/>
          <a:p>
            <a:pPr algn="ctr"/>
            <a:r>
              <a:rPr lang="fr-FR" sz="1400" b="1"/>
              <a:t>Niveau 4</a:t>
            </a:r>
          </a:p>
          <a:p>
            <a:pPr algn="ctr"/>
            <a:r>
              <a:rPr lang="fr-FR" sz="1400"/>
              <a:t>Automatisation limitée</a:t>
            </a:r>
          </a:p>
          <a:p>
            <a:pPr algn="ctr"/>
            <a:r>
              <a:rPr lang="fr-FR" sz="1200"/>
              <a:t>Exemple : conduite sur autoroute</a:t>
            </a:r>
            <a:endParaRPr lang="fr-FR" sz="1200" dirty="0"/>
          </a:p>
        </p:txBody>
      </p:sp>
      <p:sp>
        <p:nvSpPr>
          <p:cNvPr id="40" name="Espace réservé du numéro de diapositive 39"/>
          <p:cNvSpPr>
            <a:spLocks noGrp="1"/>
          </p:cNvSpPr>
          <p:nvPr>
            <p:ph type="sldNum" sz="quarter" idx="12"/>
          </p:nvPr>
        </p:nvSpPr>
        <p:spPr/>
        <p:txBody>
          <a:bodyPr>
            <a:normAutofit fontScale="85000" lnSpcReduction="20000"/>
          </a:bodyPr>
          <a:lstStyle/>
          <a:p>
            <a:fld id="{FEDAF4A0-3EA4-4347-BC60-8C1EC8A14E6B}" type="slidenum">
              <a:rPr lang="fr-FR" smtClean="0"/>
              <a:pPr/>
              <a:t>3</a:t>
            </a:fld>
            <a:endParaRPr lang="fr-FR"/>
          </a:p>
        </p:txBody>
      </p:sp>
      <p:sp>
        <p:nvSpPr>
          <p:cNvPr id="28" name="ZoneTexte 27"/>
          <p:cNvSpPr txBox="1"/>
          <p:nvPr/>
        </p:nvSpPr>
        <p:spPr>
          <a:xfrm>
            <a:off x="131923" y="4196077"/>
            <a:ext cx="1646447" cy="738664"/>
          </a:xfrm>
          <a:prstGeom prst="rect">
            <a:avLst/>
          </a:prstGeom>
          <a:noFill/>
        </p:spPr>
        <p:txBody>
          <a:bodyPr wrap="square" rtlCol="0">
            <a:spAutoFit/>
          </a:bodyPr>
          <a:lstStyle/>
          <a:p>
            <a:pPr algn="ctr"/>
            <a:r>
              <a:rPr lang="fr-FR" sz="1400" b="1"/>
              <a:t>Niveau 1</a:t>
            </a:r>
            <a:endParaRPr lang="fr-FR" sz="1400"/>
          </a:p>
          <a:p>
            <a:pPr algn="ctr"/>
            <a:r>
              <a:rPr lang="fr-FR" sz="1400"/>
              <a:t>Système d’appel d’urgence (</a:t>
            </a:r>
            <a:r>
              <a:rPr lang="fr-FR" sz="1400" i="1"/>
              <a:t>eCall</a:t>
            </a:r>
            <a:r>
              <a:rPr lang="fr-FR" sz="1400"/>
              <a:t>)</a:t>
            </a:r>
            <a:endParaRPr lang="fr-F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simulation</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30</a:t>
            </a:fld>
            <a:endParaRPr lang="fr-FR"/>
          </a:p>
        </p:txBody>
      </p:sp>
      <p:pic>
        <p:nvPicPr>
          <p:cNvPr id="6" name="S5.avi">
            <a:hlinkClick r:id="" action="ppaction://media"/>
          </p:cNvPr>
          <p:cNvPicPr>
            <a:picLocks noGrp="1" noRot="1" noChangeAspect="1"/>
          </p:cNvPicPr>
          <p:nvPr>
            <p:ph sz="quarter" idx="1"/>
            <a:videoFile r:link="rId1"/>
          </p:nvPr>
        </p:nvPicPr>
        <p:blipFill>
          <a:blip r:embed="rId4"/>
          <a:stretch>
            <a:fillRect/>
          </a:stretch>
        </p:blipFill>
        <p:spPr>
          <a:xfrm>
            <a:off x="1219201" y="1509890"/>
            <a:ext cx="9626599" cy="53481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31</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b="1">
                <a:solidFill>
                  <a:schemeClr val="accent1"/>
                </a:solidFill>
              </a:rPr>
              <a:t>Analyse structurelle de CBL</a:t>
            </a:r>
          </a:p>
          <a:p>
            <a:r>
              <a:rPr lang="fr-FR" sz="3600">
                <a:solidFill>
                  <a:schemeClr val="bg1">
                    <a:lumMod val="65000"/>
                  </a:schemeClr>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de communications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32</a:t>
            </a:fld>
            <a:endParaRPr lang="fr-FR"/>
          </a:p>
        </p:txBody>
      </p:sp>
      <p:sp>
        <p:nvSpPr>
          <p:cNvPr id="4" name="Espace réservé du contenu 3"/>
          <p:cNvSpPr>
            <a:spLocks noGrp="1"/>
          </p:cNvSpPr>
          <p:nvPr>
            <p:ph sz="quarter" idx="1"/>
          </p:nvPr>
        </p:nvSpPr>
        <p:spPr/>
        <p:txBody>
          <a:bodyPr/>
          <a:lstStyle/>
          <a:p>
            <a:endParaRPr lang="fr-FR"/>
          </a:p>
        </p:txBody>
      </p:sp>
      <p:pic>
        <p:nvPicPr>
          <p:cNvPr id="5122" name="Picture 2"/>
          <p:cNvPicPr>
            <a:picLocks noChangeAspect="1" noChangeArrowheads="1"/>
          </p:cNvPicPr>
          <p:nvPr/>
        </p:nvPicPr>
        <p:blipFill>
          <a:blip r:embed="rId2"/>
          <a:srcRect/>
          <a:stretch>
            <a:fillRect/>
          </a:stretch>
        </p:blipFill>
        <p:spPr bwMode="auto">
          <a:xfrm>
            <a:off x="1795463" y="1646238"/>
            <a:ext cx="8524875" cy="4886325"/>
          </a:xfrm>
          <a:prstGeom prst="rect">
            <a:avLst/>
          </a:prstGeom>
          <a:noFill/>
          <a:ln w="9525">
            <a:noFill/>
            <a:miter lim="800000"/>
            <a:headEnd/>
            <a:tailEnd/>
          </a:ln>
        </p:spPr>
      </p:pic>
    </p:spTree>
    <p:extLst>
      <p:ext uri="{BB962C8B-B14F-4D97-AF65-F5344CB8AC3E}">
        <p14:creationId xmlns:p14="http://schemas.microsoft.com/office/powerpoint/2010/main" val="437515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Modélisation de la mobilité dans les VANETs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33</a:t>
            </a:fld>
            <a:endParaRPr lang="fr-FR"/>
          </a:p>
        </p:txBody>
      </p:sp>
      <p:sp>
        <p:nvSpPr>
          <p:cNvPr id="4" name="Espace réservé du contenu 3"/>
          <p:cNvSpPr>
            <a:spLocks noGrp="1"/>
          </p:cNvSpPr>
          <p:nvPr>
            <p:ph sz="quarter" idx="1"/>
          </p:nvPr>
        </p:nvSpPr>
        <p:spPr/>
        <p:txBody>
          <a:bodyPr/>
          <a:lstStyle/>
          <a:p>
            <a:endParaRPr lang="fr-FR"/>
          </a:p>
        </p:txBody>
      </p:sp>
      <p:pic>
        <p:nvPicPr>
          <p:cNvPr id="6147" name="Picture 3"/>
          <p:cNvPicPr>
            <a:picLocks noChangeAspect="1" noChangeArrowheads="1"/>
          </p:cNvPicPr>
          <p:nvPr/>
        </p:nvPicPr>
        <p:blipFill>
          <a:blip r:embed="rId2"/>
          <a:srcRect l="7967"/>
          <a:stretch>
            <a:fillRect/>
          </a:stretch>
        </p:blipFill>
        <p:spPr bwMode="auto">
          <a:xfrm rot="5400000">
            <a:off x="3815265" y="-1147303"/>
            <a:ext cx="4437247" cy="10400340"/>
          </a:xfrm>
          <a:prstGeom prst="rect">
            <a:avLst/>
          </a:prstGeom>
          <a:noFill/>
          <a:ln w="9525">
            <a:noFill/>
            <a:miter lim="800000"/>
            <a:headEnd/>
            <a:tailEnd/>
          </a:ln>
        </p:spPr>
      </p:pic>
    </p:spTree>
    <p:extLst>
      <p:ext uri="{BB962C8B-B14F-4D97-AF65-F5344CB8AC3E}">
        <p14:creationId xmlns:p14="http://schemas.microsoft.com/office/powerpoint/2010/main" val="429180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microscopiques de trafic routier</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34</a:t>
            </a:fld>
            <a:endParaRPr lang="fr-FR"/>
          </a:p>
        </p:txBody>
      </p:sp>
      <p:sp>
        <p:nvSpPr>
          <p:cNvPr id="4" name="Espace réservé du contenu 3"/>
          <p:cNvSpPr>
            <a:spLocks noGrp="1"/>
          </p:cNvSpPr>
          <p:nvPr>
            <p:ph sz="quarter" idx="1"/>
          </p:nvPr>
        </p:nvSpPr>
        <p:spPr/>
        <p:txBody>
          <a:bodyPr/>
          <a:lstStyle/>
          <a:p>
            <a:endParaRPr lang="fr-FR"/>
          </a:p>
        </p:txBody>
      </p:sp>
      <p:pic>
        <p:nvPicPr>
          <p:cNvPr id="5" name="Picture 2"/>
          <p:cNvPicPr>
            <a:picLocks noChangeAspect="1" noChangeArrowheads="1"/>
          </p:cNvPicPr>
          <p:nvPr/>
        </p:nvPicPr>
        <p:blipFill>
          <a:blip r:embed="rId2"/>
          <a:srcRect/>
          <a:stretch>
            <a:fillRect/>
          </a:stretch>
        </p:blipFill>
        <p:spPr bwMode="auto">
          <a:xfrm>
            <a:off x="2062978" y="1516698"/>
            <a:ext cx="8378971" cy="5241471"/>
          </a:xfrm>
          <a:prstGeom prst="rect">
            <a:avLst/>
          </a:prstGeom>
          <a:noFill/>
          <a:ln w="9525">
            <a:noFill/>
            <a:miter lim="800000"/>
            <a:headEnd/>
            <a:tailEnd/>
          </a:ln>
        </p:spPr>
      </p:pic>
    </p:spTree>
    <p:extLst>
      <p:ext uri="{BB962C8B-B14F-4D97-AF65-F5344CB8AC3E}">
        <p14:creationId xmlns:p14="http://schemas.microsoft.com/office/powerpoint/2010/main" val="1083944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Fonctionnement de la simulation SUMO</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35</a:t>
            </a:fld>
            <a:endParaRPr lang="fr-FR"/>
          </a:p>
        </p:txBody>
      </p:sp>
      <p:sp>
        <p:nvSpPr>
          <p:cNvPr id="4" name="Espace réservé du contenu 3"/>
          <p:cNvSpPr>
            <a:spLocks noGrp="1"/>
          </p:cNvSpPr>
          <p:nvPr>
            <p:ph sz="quarter" idx="1"/>
          </p:nvPr>
        </p:nvSpPr>
        <p:spPr/>
        <p:txBody>
          <a:bodyPr/>
          <a:lstStyle/>
          <a:p>
            <a:r>
              <a:rPr lang="fr-FR"/>
              <a:t>Génération des traces de véhicules avec SUMO</a:t>
            </a:r>
          </a:p>
        </p:txBody>
      </p:sp>
      <p:pic>
        <p:nvPicPr>
          <p:cNvPr id="5" name="Picture 3"/>
          <p:cNvPicPr>
            <a:picLocks noChangeAspect="1" noChangeArrowheads="1"/>
          </p:cNvPicPr>
          <p:nvPr/>
        </p:nvPicPr>
        <p:blipFill>
          <a:blip r:embed="rId2"/>
          <a:srcRect/>
          <a:stretch>
            <a:fillRect/>
          </a:stretch>
        </p:blipFill>
        <p:spPr bwMode="auto">
          <a:xfrm>
            <a:off x="4868155" y="3201955"/>
            <a:ext cx="6603606" cy="3411602"/>
          </a:xfrm>
          <a:prstGeom prst="rect">
            <a:avLst/>
          </a:prstGeom>
          <a:noFill/>
          <a:ln w="9525">
            <a:noFill/>
            <a:miter lim="800000"/>
            <a:headEnd/>
            <a:tailEnd/>
          </a:ln>
        </p:spPr>
      </p:pic>
      <p:pic>
        <p:nvPicPr>
          <p:cNvPr id="43010" name="Picture 2" descr="Résultat de recherche d'images pour &quot;sumo traffic&quot;"/>
          <p:cNvPicPr>
            <a:picLocks noChangeAspect="1" noChangeArrowheads="1"/>
          </p:cNvPicPr>
          <p:nvPr/>
        </p:nvPicPr>
        <p:blipFill>
          <a:blip r:embed="rId3"/>
          <a:srcRect/>
          <a:stretch>
            <a:fillRect/>
          </a:stretch>
        </p:blipFill>
        <p:spPr bwMode="auto">
          <a:xfrm>
            <a:off x="244792" y="2136618"/>
            <a:ext cx="887240" cy="887240"/>
          </a:xfrm>
          <a:prstGeom prst="rect">
            <a:avLst/>
          </a:prstGeom>
          <a:noFill/>
        </p:spPr>
      </p:pic>
      <p:graphicFrame>
        <p:nvGraphicFramePr>
          <p:cNvPr id="12" name="Tableau 11"/>
          <p:cNvGraphicFramePr>
            <a:graphicFrameLocks noGrp="1"/>
          </p:cNvGraphicFramePr>
          <p:nvPr/>
        </p:nvGraphicFramePr>
        <p:xfrm>
          <a:off x="239415" y="3924593"/>
          <a:ext cx="4548602" cy="1935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459715">
                  <a:extLst>
                    <a:ext uri="{9D8B030D-6E8A-4147-A177-3AD203B41FA5}">
                      <a16:colId xmlns:a16="http://schemas.microsoft.com/office/drawing/2014/main" val="20003"/>
                    </a:ext>
                  </a:extLst>
                </a:gridCol>
                <a:gridCol w="488887">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tblGrid>
              <a:tr h="370840">
                <a:tc>
                  <a:txBody>
                    <a:bodyPr/>
                    <a:lstStyle/>
                    <a:p>
                      <a:r>
                        <a:rPr lang="fr-FR"/>
                        <a:t>Densité</a:t>
                      </a:r>
                    </a:p>
                  </a:txBody>
                  <a:tcPr/>
                </a:tc>
                <a:tc>
                  <a:txBody>
                    <a:bodyPr/>
                    <a:lstStyle/>
                    <a:p>
                      <a:r>
                        <a:rPr lang="fr-FR"/>
                        <a:t>Trafic</a:t>
                      </a:r>
                      <a:r>
                        <a:rPr lang="fr-FR" baseline="0"/>
                        <a:t> VL</a:t>
                      </a:r>
                    </a:p>
                    <a:p>
                      <a:r>
                        <a:rPr lang="fr-FR" sz="1200" spc="-150" baseline="0"/>
                        <a:t>(veh/h/direction)</a:t>
                      </a:r>
                      <a:endParaRPr lang="fr-FR" spc="-150"/>
                    </a:p>
                  </a:txBody>
                  <a:tcPr/>
                </a:tc>
                <a:tc>
                  <a:txBody>
                    <a:bodyPr/>
                    <a:lstStyle/>
                    <a:p>
                      <a:r>
                        <a:rPr lang="fr-FR"/>
                        <a:t>Trafic</a:t>
                      </a:r>
                      <a:r>
                        <a:rPr lang="fr-FR" baseline="0"/>
                        <a:t> PL</a:t>
                      </a:r>
                    </a:p>
                    <a:p>
                      <a:r>
                        <a:rPr lang="fr-FR" sz="1200" spc="-150" baseline="0"/>
                        <a:t>(veh/h/direction)</a:t>
                      </a:r>
                      <a:endParaRPr lang="fr-FR" sz="1200" spc="-150"/>
                    </a:p>
                    <a:p>
                      <a:endParaRPr lang="fr-FR"/>
                    </a:p>
                  </a:txBody>
                  <a:tcPr/>
                </a:tc>
                <a:tc>
                  <a:txBody>
                    <a:bodyPr/>
                    <a:lstStyle/>
                    <a:p>
                      <a:r>
                        <a:rPr lang="fr-FR"/>
                        <a:t>R1</a:t>
                      </a:r>
                    </a:p>
                  </a:txBody>
                  <a:tcPr/>
                </a:tc>
                <a:tc>
                  <a:txBody>
                    <a:bodyPr/>
                    <a:lstStyle/>
                    <a:p>
                      <a:r>
                        <a:rPr lang="fr-FR"/>
                        <a:t>R2</a:t>
                      </a:r>
                    </a:p>
                  </a:txBody>
                  <a:tcPr/>
                </a:tc>
                <a:tc>
                  <a:txBody>
                    <a:bodyPr/>
                    <a:lstStyle/>
                    <a:p>
                      <a:r>
                        <a:rPr lang="fr-FR"/>
                        <a:t>R3</a:t>
                      </a:r>
                    </a:p>
                  </a:txBody>
                  <a:tcPr/>
                </a:tc>
                <a:extLst>
                  <a:ext uri="{0D108BD9-81ED-4DB2-BD59-A6C34878D82A}">
                    <a16:rowId xmlns:a16="http://schemas.microsoft.com/office/drawing/2014/main" val="10000"/>
                  </a:ext>
                </a:extLst>
              </a:tr>
              <a:tr h="370840">
                <a:tc>
                  <a:txBody>
                    <a:bodyPr/>
                    <a:lstStyle/>
                    <a:p>
                      <a:r>
                        <a:rPr lang="fr-FR"/>
                        <a:t>Faible</a:t>
                      </a:r>
                    </a:p>
                  </a:txBody>
                  <a:tcPr/>
                </a:tc>
                <a:tc>
                  <a:txBody>
                    <a:bodyPr/>
                    <a:lstStyle/>
                    <a:p>
                      <a:r>
                        <a:rPr lang="fr-FR"/>
                        <a:t>500</a:t>
                      </a:r>
                    </a:p>
                  </a:txBody>
                  <a:tcPr/>
                </a:tc>
                <a:tc>
                  <a:txBody>
                    <a:bodyPr/>
                    <a:lstStyle/>
                    <a:p>
                      <a:r>
                        <a:rPr lang="fr-FR"/>
                        <a:t>100</a:t>
                      </a:r>
                    </a:p>
                  </a:txBody>
                  <a:tcPr/>
                </a:tc>
                <a:tc>
                  <a:txBody>
                    <a:bodyPr/>
                    <a:lstStyle/>
                    <a:p>
                      <a:r>
                        <a:rPr lang="fr-FR"/>
                        <a:t>S1</a:t>
                      </a:r>
                    </a:p>
                  </a:txBody>
                  <a:tcPr/>
                </a:tc>
                <a:tc>
                  <a:txBody>
                    <a:bodyPr/>
                    <a:lstStyle/>
                    <a:p>
                      <a:r>
                        <a:rPr lang="fr-FR"/>
                        <a:t>S4</a:t>
                      </a:r>
                    </a:p>
                  </a:txBody>
                  <a:tcPr/>
                </a:tc>
                <a:tc>
                  <a:txBody>
                    <a:bodyPr/>
                    <a:lstStyle/>
                    <a:p>
                      <a:r>
                        <a:rPr lang="fr-FR"/>
                        <a:t>S7</a:t>
                      </a:r>
                    </a:p>
                  </a:txBody>
                  <a:tcPr/>
                </a:tc>
                <a:extLst>
                  <a:ext uri="{0D108BD9-81ED-4DB2-BD59-A6C34878D82A}">
                    <a16:rowId xmlns:a16="http://schemas.microsoft.com/office/drawing/2014/main" val="10001"/>
                  </a:ext>
                </a:extLst>
              </a:tr>
              <a:tr h="370840">
                <a:tc>
                  <a:txBody>
                    <a:bodyPr/>
                    <a:lstStyle/>
                    <a:p>
                      <a:r>
                        <a:rPr lang="fr-FR"/>
                        <a:t>Moyenne</a:t>
                      </a:r>
                    </a:p>
                  </a:txBody>
                  <a:tcPr/>
                </a:tc>
                <a:tc>
                  <a:txBody>
                    <a:bodyPr/>
                    <a:lstStyle/>
                    <a:p>
                      <a:r>
                        <a:rPr lang="fr-FR"/>
                        <a:t>2000</a:t>
                      </a:r>
                    </a:p>
                  </a:txBody>
                  <a:tcPr/>
                </a:tc>
                <a:tc>
                  <a:txBody>
                    <a:bodyPr/>
                    <a:lstStyle/>
                    <a:p>
                      <a:r>
                        <a:rPr lang="fr-FR"/>
                        <a:t>400</a:t>
                      </a:r>
                    </a:p>
                  </a:txBody>
                  <a:tcPr/>
                </a:tc>
                <a:tc>
                  <a:txBody>
                    <a:bodyPr/>
                    <a:lstStyle/>
                    <a:p>
                      <a:r>
                        <a:rPr lang="fr-FR"/>
                        <a:t>S2</a:t>
                      </a:r>
                    </a:p>
                  </a:txBody>
                  <a:tcPr/>
                </a:tc>
                <a:tc>
                  <a:txBody>
                    <a:bodyPr/>
                    <a:lstStyle/>
                    <a:p>
                      <a:r>
                        <a:rPr lang="fr-FR"/>
                        <a:t>S5</a:t>
                      </a:r>
                    </a:p>
                  </a:txBody>
                  <a:tcPr/>
                </a:tc>
                <a:tc>
                  <a:txBody>
                    <a:bodyPr/>
                    <a:lstStyle/>
                    <a:p>
                      <a:r>
                        <a:rPr lang="fr-FR"/>
                        <a:t>S8</a:t>
                      </a:r>
                    </a:p>
                  </a:txBody>
                  <a:tcPr/>
                </a:tc>
                <a:extLst>
                  <a:ext uri="{0D108BD9-81ED-4DB2-BD59-A6C34878D82A}">
                    <a16:rowId xmlns:a16="http://schemas.microsoft.com/office/drawing/2014/main" val="10002"/>
                  </a:ext>
                </a:extLst>
              </a:tr>
              <a:tr h="370840">
                <a:tc>
                  <a:txBody>
                    <a:bodyPr/>
                    <a:lstStyle/>
                    <a:p>
                      <a:r>
                        <a:rPr lang="fr-FR"/>
                        <a:t>Forte</a:t>
                      </a:r>
                    </a:p>
                  </a:txBody>
                  <a:tcPr/>
                </a:tc>
                <a:tc>
                  <a:txBody>
                    <a:bodyPr/>
                    <a:lstStyle/>
                    <a:p>
                      <a:r>
                        <a:rPr lang="fr-FR"/>
                        <a:t>4000</a:t>
                      </a:r>
                    </a:p>
                  </a:txBody>
                  <a:tcPr/>
                </a:tc>
                <a:tc>
                  <a:txBody>
                    <a:bodyPr/>
                    <a:lstStyle/>
                    <a:p>
                      <a:r>
                        <a:rPr lang="fr-FR"/>
                        <a:t>800</a:t>
                      </a:r>
                    </a:p>
                  </a:txBody>
                  <a:tcPr/>
                </a:tc>
                <a:tc>
                  <a:txBody>
                    <a:bodyPr/>
                    <a:lstStyle/>
                    <a:p>
                      <a:r>
                        <a:rPr lang="fr-FR"/>
                        <a:t>S3</a:t>
                      </a:r>
                    </a:p>
                  </a:txBody>
                  <a:tcPr/>
                </a:tc>
                <a:tc>
                  <a:txBody>
                    <a:bodyPr/>
                    <a:lstStyle/>
                    <a:p>
                      <a:r>
                        <a:rPr lang="fr-FR"/>
                        <a:t>S6</a:t>
                      </a:r>
                    </a:p>
                  </a:txBody>
                  <a:tcPr/>
                </a:tc>
                <a:tc>
                  <a:txBody>
                    <a:bodyPr/>
                    <a:lstStyle/>
                    <a:p>
                      <a:r>
                        <a:rPr lang="fr-FR"/>
                        <a:t>S9</a:t>
                      </a:r>
                    </a:p>
                  </a:txBody>
                  <a:tcPr/>
                </a:tc>
                <a:extLst>
                  <a:ext uri="{0D108BD9-81ED-4DB2-BD59-A6C34878D82A}">
                    <a16:rowId xmlns:a16="http://schemas.microsoft.com/office/drawing/2014/main" val="10003"/>
                  </a:ext>
                </a:extLst>
              </a:tr>
            </a:tbl>
          </a:graphicData>
        </a:graphic>
      </p:graphicFrame>
      <p:grpSp>
        <p:nvGrpSpPr>
          <p:cNvPr id="6" name="Groupe 12"/>
          <p:cNvGrpSpPr/>
          <p:nvPr/>
        </p:nvGrpSpPr>
        <p:grpSpPr>
          <a:xfrm>
            <a:off x="5026546" y="2374657"/>
            <a:ext cx="2297706" cy="364024"/>
            <a:chOff x="5475288" y="5054601"/>
            <a:chExt cx="4354823" cy="958736"/>
          </a:xfrm>
        </p:grpSpPr>
        <p:pic>
          <p:nvPicPr>
            <p:cNvPr id="14"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15" name="Connecteur droit 14"/>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011"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740712" y="2039891"/>
            <a:ext cx="4204109" cy="1112508"/>
          </a:xfrm>
          <a:prstGeom prst="rect">
            <a:avLst/>
          </a:prstGeom>
          <a:noFill/>
          <a:ln w="9525">
            <a:noFill/>
            <a:miter lim="800000"/>
            <a:headEnd/>
            <a:tailEnd/>
          </a:ln>
        </p:spPr>
      </p:pic>
      <p:pic>
        <p:nvPicPr>
          <p:cNvPr id="43012" name="Picture 4"/>
          <p:cNvPicPr>
            <a:picLocks noChangeAspect="1" noChangeArrowheads="1"/>
          </p:cNvPicPr>
          <p:nvPr/>
        </p:nvPicPr>
        <p:blipFill>
          <a:blip r:embed="rId6"/>
          <a:srcRect/>
          <a:stretch>
            <a:fillRect/>
          </a:stretch>
        </p:blipFill>
        <p:spPr bwMode="auto">
          <a:xfrm>
            <a:off x="2588868" y="2392574"/>
            <a:ext cx="1992186" cy="284064"/>
          </a:xfrm>
          <a:prstGeom prst="rect">
            <a:avLst/>
          </a:prstGeom>
          <a:noFill/>
          <a:ln w="9525">
            <a:noFill/>
            <a:miter lim="800000"/>
            <a:headEnd/>
            <a:tailEnd/>
          </a:ln>
        </p:spPr>
      </p:pic>
      <p:pic>
        <p:nvPicPr>
          <p:cNvPr id="43013" name="Picture 5"/>
          <p:cNvPicPr>
            <a:picLocks noChangeAspect="1" noChangeArrowheads="1"/>
          </p:cNvPicPr>
          <p:nvPr/>
        </p:nvPicPr>
        <p:blipFill>
          <a:blip r:embed="rId7"/>
          <a:srcRect/>
          <a:stretch>
            <a:fillRect/>
          </a:stretch>
        </p:blipFill>
        <p:spPr bwMode="auto">
          <a:xfrm>
            <a:off x="0" y="3617973"/>
            <a:ext cx="4936614" cy="2659456"/>
          </a:xfrm>
          <a:prstGeom prst="rect">
            <a:avLst/>
          </a:prstGeom>
          <a:noFill/>
          <a:ln w="9525">
            <a:noFill/>
            <a:miter lim="800000"/>
            <a:headEnd/>
            <a:tailEnd/>
          </a:ln>
        </p:spPr>
      </p:pic>
      <p:sp>
        <p:nvSpPr>
          <p:cNvPr id="22" name="Espace réservé du contenu 3"/>
          <p:cNvSpPr txBox="1">
            <a:spLocks/>
          </p:cNvSpPr>
          <p:nvPr/>
        </p:nvSpPr>
        <p:spPr>
          <a:xfrm>
            <a:off x="5523031" y="5400675"/>
            <a:ext cx="6974586" cy="1457325"/>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3017" name="AutoShape 9"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19" name="AutoShape 11"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21" name="AutoShape 13"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15127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30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structurelle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36</a:t>
            </a:fld>
            <a:endParaRPr lang="fr-FR"/>
          </a:p>
        </p:txBody>
      </p:sp>
      <p:sp>
        <p:nvSpPr>
          <p:cNvPr id="4" name="Espace réservé du contenu 3"/>
          <p:cNvSpPr>
            <a:spLocks noGrp="1"/>
          </p:cNvSpPr>
          <p:nvPr>
            <p:ph sz="quarter" idx="1"/>
          </p:nvPr>
        </p:nvSpPr>
        <p:spPr>
          <a:xfrm>
            <a:off x="740664" y="1600199"/>
            <a:ext cx="6974586" cy="3552825"/>
          </a:xfrm>
        </p:spPr>
        <p:txBody>
          <a:bodyPr>
            <a:normAutofit/>
          </a:bodyPr>
          <a:lstStyle/>
          <a:p>
            <a:r>
              <a:rPr lang="fr-FR"/>
              <a:t>Modèle de propagation des ondes</a:t>
            </a:r>
          </a:p>
          <a:p>
            <a:pPr lvl="1"/>
            <a:r>
              <a:rPr lang="fr-FR"/>
              <a:t>Espace libre</a:t>
            </a:r>
          </a:p>
          <a:p>
            <a:pPr lvl="1"/>
            <a:r>
              <a:rPr lang="fr-FR"/>
              <a:t>Puissance de transmission : 0,005 W</a:t>
            </a:r>
          </a:p>
          <a:p>
            <a:pPr lvl="1"/>
            <a:r>
              <a:rPr lang="fr-FR">
                <a:solidFill>
                  <a:schemeClr val="dk1"/>
                </a:solidFill>
              </a:rPr>
              <a:t>Seuil de réception : -95 dBm</a:t>
            </a:r>
            <a:endParaRPr lang="fr-FR"/>
          </a:p>
          <a:p>
            <a:pPr lvl="1"/>
            <a:r>
              <a:rPr lang="fr-FR"/>
              <a:t>Portée de 500 m</a:t>
            </a:r>
          </a:p>
          <a:p>
            <a:pPr>
              <a:buNone/>
            </a:pPr>
            <a:endParaRPr lang="fr-FR"/>
          </a:p>
        </p:txBody>
      </p:sp>
      <p:sp>
        <p:nvSpPr>
          <p:cNvPr id="7" name="Rectangle 6"/>
          <p:cNvSpPr/>
          <p:nvPr/>
        </p:nvSpPr>
        <p:spPr>
          <a:xfrm>
            <a:off x="8446884" y="35528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8" name="Rectangle 7"/>
          <p:cNvSpPr/>
          <p:nvPr/>
        </p:nvSpPr>
        <p:spPr>
          <a:xfrm>
            <a:off x="8446884" y="31527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9" name="Rectangle 8"/>
          <p:cNvSpPr/>
          <p:nvPr/>
        </p:nvSpPr>
        <p:spPr>
          <a:xfrm>
            <a:off x="8446884" y="27527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0" name="Rectangle 9"/>
          <p:cNvSpPr/>
          <p:nvPr/>
        </p:nvSpPr>
        <p:spPr>
          <a:xfrm>
            <a:off x="8361160" y="2666999"/>
            <a:ext cx="1980000" cy="1304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contenu 3"/>
          <p:cNvSpPr txBox="1">
            <a:spLocks/>
          </p:cNvSpPr>
          <p:nvPr/>
        </p:nvSpPr>
        <p:spPr>
          <a:xfrm>
            <a:off x="8370685" y="234315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3" name="Rectangle 12"/>
          <p:cNvSpPr/>
          <p:nvPr/>
        </p:nvSpPr>
        <p:spPr>
          <a:xfrm>
            <a:off x="10467974" y="1657349"/>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sp>
        <p:nvSpPr>
          <p:cNvPr id="21" name="Rectangle 20"/>
          <p:cNvSpPr/>
          <p:nvPr/>
        </p:nvSpPr>
        <p:spPr>
          <a:xfrm>
            <a:off x="6553198" y="320992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2" name="Rectangle 21"/>
          <p:cNvSpPr/>
          <p:nvPr/>
        </p:nvSpPr>
        <p:spPr>
          <a:xfrm>
            <a:off x="10601323" y="456247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3" name="Rectangle 22"/>
          <p:cNvSpPr/>
          <p:nvPr/>
        </p:nvSpPr>
        <p:spPr>
          <a:xfrm>
            <a:off x="7200898" y="2752726"/>
            <a:ext cx="790577"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a:t>
            </a:r>
          </a:p>
        </p:txBody>
      </p:sp>
      <p:sp>
        <p:nvSpPr>
          <p:cNvPr id="24" name="Accolade ouvrante 23"/>
          <p:cNvSpPr/>
          <p:nvPr/>
        </p:nvSpPr>
        <p:spPr>
          <a:xfrm>
            <a:off x="8003382" y="31551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3" idx="3"/>
            <a:endCxn id="9" idx="1"/>
          </p:cNvCxnSpPr>
          <p:nvPr/>
        </p:nvCxnSpPr>
        <p:spPr>
          <a:xfrm flipV="1">
            <a:off x="7991475" y="2919412"/>
            <a:ext cx="455409"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8" name="Connecteur droit avec flèche 27"/>
          <p:cNvCxnSpPr>
            <a:stCxn id="13" idx="1"/>
          </p:cNvCxnSpPr>
          <p:nvPr/>
        </p:nvCxnSpPr>
        <p:spPr>
          <a:xfrm flipH="1">
            <a:off x="10001251" y="1966912"/>
            <a:ext cx="466723" cy="41433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1" name="Espace réservé du contenu 3"/>
          <p:cNvSpPr txBox="1">
            <a:spLocks/>
          </p:cNvSpPr>
          <p:nvPr/>
        </p:nvSpPr>
        <p:spPr>
          <a:xfrm>
            <a:off x="740664" y="4076700"/>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IEEE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Bande de fréquence 5,9 GHz</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Bande passante 12 Mbits/s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2" name="Espace réservé du contenu 3"/>
          <p:cNvSpPr txBox="1">
            <a:spLocks/>
          </p:cNvSpPr>
          <p:nvPr/>
        </p:nvSpPr>
        <p:spPr>
          <a:xfrm>
            <a:off x="740664" y="5438775"/>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Modèle de mobilité</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Réseaux fictifs simplifiés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Différentes densités de véhicules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6" name="Picture 2" descr="C:\Users\rivoirardl\AppData\Local\Temp\vector-car-2331069_1280.png"/>
          <p:cNvPicPr>
            <a:picLocks noChangeAspect="1" noChangeArrowheads="1"/>
          </p:cNvPicPr>
          <p:nvPr/>
        </p:nvPicPr>
        <p:blipFill>
          <a:blip r:embed="rId3"/>
          <a:srcRect/>
          <a:stretch>
            <a:fillRect/>
          </a:stretch>
        </p:blipFill>
        <p:spPr bwMode="auto">
          <a:xfrm>
            <a:off x="8420100" y="2819400"/>
            <a:ext cx="1866900" cy="933450"/>
          </a:xfrm>
          <a:prstGeom prst="rect">
            <a:avLst/>
          </a:prstGeom>
          <a:noFill/>
        </p:spPr>
      </p:pic>
      <p:grpSp>
        <p:nvGrpSpPr>
          <p:cNvPr id="41" name="Groupe 40"/>
          <p:cNvGrpSpPr/>
          <p:nvPr/>
        </p:nvGrpSpPr>
        <p:grpSpPr>
          <a:xfrm>
            <a:off x="6077268" y="5899264"/>
            <a:ext cx="4354823" cy="958736"/>
            <a:chOff x="5475288" y="5054601"/>
            <a:chExt cx="4354823" cy="958736"/>
          </a:xfrm>
        </p:grpSpPr>
        <p:pic>
          <p:nvPicPr>
            <p:cNvPr id="36"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38" name="Connecteur droit 37"/>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sp>
        <p:nvSpPr>
          <p:cNvPr id="43" name="Espace réservé du contenu 3"/>
          <p:cNvSpPr txBox="1">
            <a:spLocks/>
          </p:cNvSpPr>
          <p:nvPr/>
        </p:nvSpPr>
        <p:spPr>
          <a:xfrm>
            <a:off x="5664200" y="4025900"/>
            <a:ext cx="3965575" cy="2012949"/>
          </a:xfrm>
          <a:prstGeom prst="rect">
            <a:avLst/>
          </a:prstGeom>
        </p:spPr>
        <p:txBody>
          <a:bodyPr vert="horz">
            <a:normAutofit fontScale="92500" lnSpcReduction="20000"/>
          </a:bodyPr>
          <a:lstStyle/>
          <a:p>
            <a:pPr marL="320040" indent="-320040" defTabSz="914400">
              <a:spcBef>
                <a:spcPts val="700"/>
              </a:spcBef>
              <a:buClr>
                <a:schemeClr val="accent2"/>
              </a:buClr>
              <a:buSzPct val="60000"/>
              <a:defRPr/>
            </a:pPr>
            <a:r>
              <a:rPr lang="fr-FR" sz="2400"/>
              <a:t>	Scénario S5</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Section</a:t>
            </a:r>
            <a:r>
              <a:rPr kumimoji="0" lang="fr-FR" sz="2000" b="0" i="0" u="none" strike="noStrike" kern="1200" cap="none" spc="0" normalizeH="0" noProof="0">
                <a:ln>
                  <a:noFill/>
                </a:ln>
                <a:solidFill>
                  <a:schemeClr val="tx1"/>
                </a:solidFill>
                <a:effectLst/>
                <a:uLnTx/>
                <a:uFillTx/>
                <a:latin typeface="+mn-lt"/>
                <a:ea typeface="+mn-ea"/>
                <a:cs typeface="+mn-cs"/>
              </a:rPr>
              <a:t> courante </a:t>
            </a:r>
            <a:r>
              <a:rPr kumimoji="0" lang="fr-FR" sz="2000" b="0" i="0" u="none" strike="noStrike" kern="1200" cap="none" spc="0" normalizeH="0" baseline="0" noProof="0">
                <a:ln>
                  <a:noFill/>
                </a:ln>
                <a:solidFill>
                  <a:schemeClr val="tx1"/>
                </a:solidFill>
                <a:effectLst/>
                <a:uLnTx/>
                <a:uFillTx/>
                <a:latin typeface="+mn-lt"/>
                <a:ea typeface="+mn-ea"/>
                <a:cs typeface="+mn-cs"/>
              </a:rPr>
              <a:t>d’autoroute</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000"/>
              <a:t>5 km de long, 2x3 voies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moyenne de véhicules</a:t>
            </a:r>
            <a:r>
              <a:rPr kumimoji="0" lang="fr-FR" sz="2000" b="0" i="0" u="none" strike="noStrike" kern="1200" cap="none" spc="0" normalizeH="0" noProof="0">
                <a:ln>
                  <a:noFill/>
                </a:ln>
                <a:solidFill>
                  <a:schemeClr val="tx1"/>
                </a:solidFill>
                <a:effectLst/>
                <a:uLnTx/>
                <a:uFillTx/>
                <a:latin typeface="+mn-lt"/>
                <a:ea typeface="+mn-ea"/>
                <a:cs typeface="+mn-cs"/>
              </a:rPr>
              <a:t> </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2000 VL/heure/sens</a:t>
            </a:r>
          </a:p>
          <a:p>
            <a:pPr marL="1097280" lvl="2" indent="-274320" defTabSz="914400">
              <a:spcBef>
                <a:spcPts val="550"/>
              </a:spcBef>
              <a:buClr>
                <a:schemeClr val="accent1"/>
              </a:buClr>
              <a:buSzPct val="70000"/>
              <a:buFont typeface="Courier New" pitchFamily="49" charset="0"/>
              <a:buChar char="o"/>
              <a:defRPr/>
            </a:pPr>
            <a:r>
              <a:rPr lang="fr-FR"/>
              <a:t>400 PL/heure/sens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607349" y="2233386"/>
            <a:ext cx="697458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Matlab version R2012b</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 Simplification des communications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4"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5"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pic>
        <p:nvPicPr>
          <p:cNvPr id="37" name="Picture 15" descr="Résultat de recherche d'images pour &quot;matlab logo&quot;"/>
          <p:cNvPicPr>
            <a:picLocks noChangeAspect="1" noChangeArrowheads="1"/>
          </p:cNvPicPr>
          <p:nvPr/>
        </p:nvPicPr>
        <p:blipFill>
          <a:blip r:embed="rId5"/>
          <a:srcRect/>
          <a:stretch>
            <a:fillRect/>
          </a:stretch>
        </p:blipFill>
        <p:spPr bwMode="auto">
          <a:xfrm>
            <a:off x="6404917" y="2232171"/>
            <a:ext cx="923925" cy="830089"/>
          </a:xfrm>
          <a:prstGeom prst="rect">
            <a:avLst/>
          </a:prstGeom>
          <a:noFill/>
        </p:spPr>
      </p:pic>
      <p:pic>
        <p:nvPicPr>
          <p:cNvPr id="39" name="Image 38"/>
          <p:cNvPicPr/>
          <p:nvPr/>
        </p:nvPicPr>
        <p:blipFill>
          <a:blip r:embed="rId6" cstate="print"/>
          <a:srcRect/>
          <a:stretch>
            <a:fillRect/>
          </a:stretch>
        </p:blipFill>
        <p:spPr bwMode="auto">
          <a:xfrm>
            <a:off x="7583355" y="4006661"/>
            <a:ext cx="4390931" cy="2648139"/>
          </a:xfrm>
          <a:prstGeom prst="rect">
            <a:avLst/>
          </a:prstGeom>
          <a:noFill/>
          <a:ln w="9525">
            <a:noFill/>
            <a:miter lim="800000"/>
            <a:headEnd/>
            <a:tailEnd/>
          </a:ln>
        </p:spPr>
      </p:pic>
      <p:sp>
        <p:nvSpPr>
          <p:cNvPr id="40" name="Espace réservé du contenu 3"/>
          <p:cNvSpPr txBox="1">
            <a:spLocks/>
          </p:cNvSpPr>
          <p:nvPr/>
        </p:nvSpPr>
        <p:spPr>
          <a:xfrm>
            <a:off x="607349" y="4395432"/>
            <a:ext cx="8393812" cy="22298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900"/>
              <a:t>OPNET Riverbed Modeler v17</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Module WIRELESS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Modèle nœud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Affectation automatique de trajectoire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44" name="Picture 7" descr="Résultat de recherche d'images pour &quot;opnet logo&quot;"/>
          <p:cNvPicPr>
            <a:picLocks noChangeAspect="1" noChangeArrowheads="1"/>
          </p:cNvPicPr>
          <p:nvPr/>
        </p:nvPicPr>
        <p:blipFill>
          <a:blip r:embed="rId7"/>
          <a:srcRect/>
          <a:stretch>
            <a:fillRect/>
          </a:stretch>
        </p:blipFill>
        <p:spPr bwMode="auto">
          <a:xfrm>
            <a:off x="5653539" y="4500053"/>
            <a:ext cx="1618904" cy="485672"/>
          </a:xfrm>
          <a:prstGeom prst="rect">
            <a:avLst/>
          </a:prstGeom>
          <a:noFill/>
        </p:spPr>
      </p:pic>
      <p:grpSp>
        <p:nvGrpSpPr>
          <p:cNvPr id="20" name="Groupe 19"/>
          <p:cNvGrpSpPr/>
          <p:nvPr/>
        </p:nvGrpSpPr>
        <p:grpSpPr>
          <a:xfrm rot="19913460">
            <a:off x="9687406" y="3653248"/>
            <a:ext cx="1199357" cy="786765"/>
            <a:chOff x="9298668" y="4281896"/>
            <a:chExt cx="1199357" cy="786765"/>
          </a:xfrm>
        </p:grpSpPr>
        <p:sp>
          <p:nvSpPr>
            <p:cNvPr id="16" name="Arc 15"/>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rc 16"/>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rc 17"/>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10806664" y="5346700"/>
            <a:ext cx="1232936" cy="1296658"/>
            <a:chOff x="10806664" y="5346700"/>
            <a:chExt cx="1232936" cy="1296658"/>
          </a:xfrm>
        </p:grpSpPr>
        <p:pic>
          <p:nvPicPr>
            <p:cNvPr id="46" name="Picture 2" descr="Résultat de recherche d'images pour &quot;sumo traffic&quot;"/>
            <p:cNvPicPr>
              <a:picLocks noChangeAspect="1" noChangeArrowheads="1"/>
            </p:cNvPicPr>
            <p:nvPr/>
          </p:nvPicPr>
          <p:blipFill>
            <a:blip r:embed="rId8"/>
            <a:srcRect/>
            <a:stretch>
              <a:fillRect/>
            </a:stretch>
          </p:blipFill>
          <p:spPr bwMode="auto">
            <a:xfrm>
              <a:off x="10861992" y="5756118"/>
              <a:ext cx="887240" cy="887240"/>
            </a:xfrm>
            <a:prstGeom prst="rect">
              <a:avLst/>
            </a:prstGeom>
            <a:noFill/>
          </p:spPr>
        </p:pic>
        <p:sp>
          <p:nvSpPr>
            <p:cNvPr id="48" name="Espace réservé du contenu 3"/>
            <p:cNvSpPr txBox="1">
              <a:spLocks/>
            </p:cNvSpPr>
            <p:nvPr/>
          </p:nvSpPr>
          <p:spPr>
            <a:xfrm>
              <a:off x="10806664" y="5346700"/>
              <a:ext cx="1232936" cy="55880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SUMO</a:t>
              </a:r>
            </a:p>
          </p:txBody>
        </p:sp>
      </p:grpSp>
      <p:sp>
        <p:nvSpPr>
          <p:cNvPr id="47" name="Espace réservé du contenu 3"/>
          <p:cNvSpPr txBox="1">
            <a:spLocks/>
          </p:cNvSpPr>
          <p:nvPr/>
        </p:nvSpPr>
        <p:spPr>
          <a:xfrm>
            <a:off x="585577" y="1591128"/>
            <a:ext cx="951636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Deux</a:t>
            </a:r>
            <a:r>
              <a:rPr kumimoji="0" lang="fr-FR" sz="2900" b="0" i="0" u="none" strike="noStrike" kern="1200" cap="none" spc="0" normalizeH="0" noProof="0">
                <a:ln>
                  <a:noFill/>
                </a:ln>
                <a:solidFill>
                  <a:schemeClr val="tx1"/>
                </a:solidFill>
                <a:effectLst/>
                <a:uLnTx/>
                <a:uFillTx/>
                <a:latin typeface="+mn-lt"/>
                <a:ea typeface="+mn-ea"/>
                <a:cs typeface="+mn-cs"/>
              </a:rPr>
              <a:t> outils de simulation des réseaux de communication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9"/>
          <a:srcRect/>
          <a:stretch>
            <a:fillRect/>
          </a:stretch>
        </p:blipFill>
        <p:spPr bwMode="auto">
          <a:xfrm>
            <a:off x="8294689" y="2119654"/>
            <a:ext cx="2957511" cy="17670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P spid="10" grpId="0" animBg="1"/>
      <p:bldP spid="11" grpId="0"/>
      <p:bldP spid="13" grpId="0" animBg="1"/>
      <p:bldP spid="21" grpId="0" animBg="1"/>
      <p:bldP spid="22" grpId="0" animBg="1"/>
      <p:bldP spid="23" grpId="0" animBg="1"/>
      <p:bldP spid="24" grpId="0" animBg="1"/>
      <p:bldP spid="31" grpId="0"/>
      <p:bldP spid="32" grpId="0"/>
      <p:bldP spid="43" grpId="0"/>
      <p:bldP spid="33" grpId="0"/>
      <p:bldP spid="40"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3"/>
          <p:cNvSpPr txBox="1">
            <a:spLocks/>
          </p:cNvSpPr>
          <p:nvPr/>
        </p:nvSpPr>
        <p:spPr>
          <a:xfrm>
            <a:off x="609600" y="1630135"/>
            <a:ext cx="10906125" cy="627290"/>
          </a:xfrm>
          <a:prstGeom prst="rect">
            <a:avLst/>
          </a:prstGeom>
        </p:spPr>
        <p:txBody>
          <a:bodyPr vert="horz">
            <a:noAutofit/>
          </a:bodyPr>
          <a:lstStyle/>
          <a:p>
            <a:pPr marL="640080" lvl="1" indent="-274320" defTabSz="914400">
              <a:spcBef>
                <a:spcPts val="550"/>
              </a:spcBef>
              <a:buClr>
                <a:schemeClr val="accent1"/>
              </a:buClr>
              <a:buSzPct val="70000"/>
            </a:pPr>
            <a:r>
              <a:rPr kumimoji="0" lang="fr-FR" sz="3600" i="0" u="none" strike="noStrike" kern="1200" cap="none" spc="0" normalizeH="0" baseline="0" noProof="0">
                <a:ln>
                  <a:noFill/>
                </a:ln>
                <a:solidFill>
                  <a:schemeClr val="tx1"/>
                </a:solidFill>
                <a:effectLst/>
                <a:uLnTx/>
                <a:uFillTx/>
                <a:latin typeface="+mn-lt"/>
                <a:ea typeface="+mn-ea"/>
                <a:cs typeface="+mn-cs"/>
              </a:rPr>
              <a:t>Distribution</a:t>
            </a:r>
            <a:r>
              <a:rPr kumimoji="0" lang="fr-FR" sz="3600" i="0" u="none" strike="noStrike" kern="1200" cap="none" spc="0" normalizeH="0" noProof="0">
                <a:ln>
                  <a:noFill/>
                </a:ln>
                <a:solidFill>
                  <a:schemeClr val="tx1"/>
                </a:solidFill>
                <a:effectLst/>
                <a:uLnTx/>
                <a:uFillTx/>
                <a:latin typeface="+mn-lt"/>
                <a:ea typeface="+mn-ea"/>
                <a:cs typeface="+mn-cs"/>
              </a:rPr>
              <a:t> et type de nœuds pour CBL et OLSR</a:t>
            </a:r>
            <a:endParaRPr kumimoji="0" lang="fr-FR" sz="3600" i="0" u="none" strike="noStrike" kern="1200" cap="none" spc="0" normalizeH="0" baseline="0" noProof="0">
              <a:ln>
                <a:noFill/>
              </a:ln>
              <a:solidFill>
                <a:schemeClr val="tx1"/>
              </a:solidFill>
              <a:effectLst/>
              <a:uLnTx/>
              <a:uFillTx/>
              <a:latin typeface="+mn-lt"/>
              <a:ea typeface="+mn-ea"/>
              <a:cs typeface="+mn-cs"/>
            </a:endParaRPr>
          </a:p>
        </p:txBody>
      </p:sp>
      <p:sp>
        <p:nvSpPr>
          <p:cNvPr id="19" name="Espace réservé du contenu 3"/>
          <p:cNvSpPr txBox="1">
            <a:spLocks/>
          </p:cNvSpPr>
          <p:nvPr/>
        </p:nvSpPr>
        <p:spPr>
          <a:xfrm>
            <a:off x="7010399" y="2438400"/>
            <a:ext cx="5181601" cy="4064000"/>
          </a:xfrm>
          <a:prstGeom prst="rect">
            <a:avLst/>
          </a:prstGeom>
        </p:spPr>
        <p:txBody>
          <a:bodyPr vert="horz">
            <a:normAutofit fontScale="92500"/>
          </a:bodyPr>
          <a:lstStyle/>
          <a:p>
            <a:pPr marL="320040" indent="-320040" defTabSz="914400">
              <a:spcBef>
                <a:spcPts val="700"/>
              </a:spcBef>
              <a:buClr>
                <a:schemeClr val="accent2"/>
              </a:buClr>
              <a:buSzPct val="60000"/>
              <a:buFont typeface="Wingdings" pitchFamily="2" charset="2"/>
              <a:buChar char="Ø"/>
            </a:pPr>
            <a:r>
              <a:rPr lang="fr-FR" sz="3100"/>
              <a:t>Pour CBL, après une période de stabilisation du réseau</a:t>
            </a:r>
          </a:p>
          <a:p>
            <a:pPr marL="777240" lvl="1" indent="-320040" defTabSz="914400">
              <a:spcBef>
                <a:spcPts val="700"/>
              </a:spcBef>
              <a:buClr>
                <a:schemeClr val="accent2"/>
              </a:buClr>
              <a:buSzPct val="60000"/>
              <a:buFont typeface="Wingdings" pitchFamily="2" charset="2"/>
              <a:buChar char="§"/>
            </a:pPr>
            <a:r>
              <a:rPr lang="fr-FR" sz="2900" baseline="0"/>
              <a:t>21% de nœuds branche</a:t>
            </a:r>
          </a:p>
          <a:p>
            <a:pPr marL="777240" lvl="1" indent="-320040" defTabSz="914400">
              <a:spcBef>
                <a:spcPts val="700"/>
              </a:spcBef>
              <a:buClr>
                <a:schemeClr val="accent2"/>
              </a:buClr>
              <a:buSzPct val="60000"/>
              <a:buFont typeface="Wingdings" pitchFamily="2" charset="2"/>
              <a:buChar char="§"/>
            </a:pPr>
            <a:r>
              <a:rPr lang="fr-FR" sz="2900"/>
              <a:t>79% de nœuds feuille</a:t>
            </a:r>
          </a:p>
          <a:p>
            <a:pPr marL="320040" indent="-320040" defTabSz="914400">
              <a:spcBef>
                <a:spcPts val="700"/>
              </a:spcBef>
              <a:buClr>
                <a:schemeClr val="accent2"/>
              </a:buClr>
              <a:buSzPct val="60000"/>
              <a:buFont typeface="Wingdings" pitchFamily="2" charset="2"/>
              <a:buChar char="Ø"/>
            </a:pPr>
            <a:r>
              <a:rPr lang="fr-FR" sz="3100"/>
              <a:t>Pour OLSR, après une période de stabilisation du réseau</a:t>
            </a:r>
          </a:p>
          <a:p>
            <a:pPr marL="777240" lvl="1" indent="-320040" defTabSz="914400">
              <a:spcBef>
                <a:spcPts val="700"/>
              </a:spcBef>
              <a:buClr>
                <a:schemeClr val="accent2"/>
              </a:buClr>
              <a:buSzPct val="60000"/>
              <a:buFont typeface="Wingdings" pitchFamily="2" charset="2"/>
              <a:buChar char="§"/>
            </a:pPr>
            <a:r>
              <a:rPr kumimoji="0" lang="fr-FR" sz="2900" b="0" i="0" u="none" strike="noStrike" kern="1200" cap="none" spc="0" normalizeH="0" noProof="0">
                <a:ln>
                  <a:noFill/>
                </a:ln>
                <a:solidFill>
                  <a:schemeClr val="tx1"/>
                </a:solidFill>
                <a:effectLst/>
                <a:uLnTx/>
                <a:uFillTx/>
                <a:latin typeface="+mn-lt"/>
                <a:ea typeface="+mn-ea"/>
                <a:cs typeface="+mn-cs"/>
              </a:rPr>
              <a:t>93,5% de nœuds MPR</a:t>
            </a:r>
          </a:p>
          <a:p>
            <a:pPr marL="777240" lvl="1" indent="-320040" defTabSz="914400">
              <a:spcBef>
                <a:spcPts val="700"/>
              </a:spcBef>
              <a:buClr>
                <a:schemeClr val="accent2"/>
              </a:buClr>
              <a:buSzPct val="60000"/>
              <a:buFont typeface="Wingdings" pitchFamily="2" charset="2"/>
              <a:buChar char="§"/>
            </a:pPr>
            <a:r>
              <a:rPr lang="fr-FR" sz="2900" baseline="0"/>
              <a:t>6,5%</a:t>
            </a:r>
            <a:r>
              <a:rPr lang="fr-FR" sz="2900"/>
              <a:t> de nœuds non-MPR</a:t>
            </a:r>
          </a:p>
          <a:p>
            <a:pPr marL="777240" lvl="1" indent="-320040" defTabSz="914400">
              <a:spcBef>
                <a:spcPts val="700"/>
              </a:spcBef>
              <a:buClr>
                <a:schemeClr val="accent2"/>
              </a:buClr>
              <a:buSzPct val="60000"/>
              <a:buFont typeface="Wingdings" pitchFamily="2" charset="2"/>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9"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2428875"/>
            <a:ext cx="7497175" cy="3457575"/>
          </a:xfrm>
          <a:prstGeom prst="rect">
            <a:avLst/>
          </a:prstGeom>
          <a:noFill/>
        </p:spPr>
      </p:pic>
      <p:sp>
        <p:nvSpPr>
          <p:cNvPr id="26" name="Rectangle 25"/>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Analyse structurelle de CBL sous Matlab</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37</a:t>
            </a:fld>
            <a:endParaRPr lang="fr-FR"/>
          </a:p>
        </p:txBody>
      </p:sp>
      <p:sp>
        <p:nvSpPr>
          <p:cNvPr id="28" name="Rectangle 27"/>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250" name="Picture 2"/>
          <p:cNvPicPr>
            <a:picLocks noChangeAspect="1" noChangeArrowheads="1"/>
          </p:cNvPicPr>
          <p:nvPr/>
        </p:nvPicPr>
        <p:blipFill>
          <a:blip r:embed="rId4"/>
          <a:srcRect/>
          <a:stretch>
            <a:fillRect/>
          </a:stretch>
        </p:blipFill>
        <p:spPr bwMode="auto">
          <a:xfrm>
            <a:off x="6352286" y="1495425"/>
            <a:ext cx="5839714" cy="2700000"/>
          </a:xfrm>
          <a:prstGeom prst="rect">
            <a:avLst/>
          </a:prstGeom>
          <a:noFill/>
          <a:ln w="9525">
            <a:noFill/>
            <a:miter lim="800000"/>
            <a:headEnd/>
            <a:tailEnd/>
          </a:ln>
        </p:spPr>
      </p:pic>
      <p:pic>
        <p:nvPicPr>
          <p:cNvPr id="5" name="Picture 3" descr="C:\Travail\Matlab\Figure oral thèse\Ms7.png"/>
          <p:cNvPicPr>
            <a:picLocks noChangeAspect="1" noChangeArrowheads="1"/>
          </p:cNvPicPr>
          <p:nvPr/>
        </p:nvPicPr>
        <p:blipFill>
          <a:blip r:embed="rId5"/>
          <a:srcRect/>
          <a:stretch>
            <a:fillRect/>
          </a:stretch>
        </p:blipFill>
        <p:spPr bwMode="auto">
          <a:xfrm>
            <a:off x="4414601" y="4136570"/>
            <a:ext cx="4997201" cy="2721429"/>
          </a:xfrm>
          <a:prstGeom prst="rect">
            <a:avLst/>
          </a:prstGeom>
          <a:noFill/>
        </p:spPr>
      </p:pic>
      <p:pic>
        <p:nvPicPr>
          <p:cNvPr id="1031" name="Picture 7" descr="C:\Travail\Matlab\Figure oral thèse\CBL_MATLAB_S5_Duree_rattachement_feuille.png"/>
          <p:cNvPicPr>
            <a:picLocks noChangeAspect="1" noChangeArrowheads="1"/>
          </p:cNvPicPr>
          <p:nvPr/>
        </p:nvPicPr>
        <p:blipFill>
          <a:blip r:embed="rId6"/>
          <a:srcRect/>
          <a:stretch>
            <a:fillRect/>
          </a:stretch>
        </p:blipFill>
        <p:spPr bwMode="auto">
          <a:xfrm>
            <a:off x="0" y="1518534"/>
            <a:ext cx="6484501" cy="2700000"/>
          </a:xfrm>
          <a:prstGeom prst="rect">
            <a:avLst/>
          </a:prstGeom>
          <a:noFill/>
        </p:spPr>
      </p:pic>
      <p:sp>
        <p:nvSpPr>
          <p:cNvPr id="29" name="Rectangle 28"/>
          <p:cNvSpPr/>
          <p:nvPr/>
        </p:nvSpPr>
        <p:spPr>
          <a:xfrm>
            <a:off x="1821" y="4240868"/>
            <a:ext cx="55127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feuille-branche</a:t>
            </a:r>
          </a:p>
        </p:txBody>
      </p:sp>
      <p:sp>
        <p:nvSpPr>
          <p:cNvPr id="30" name="Rectangle 29"/>
          <p:cNvSpPr/>
          <p:nvPr/>
        </p:nvSpPr>
        <p:spPr>
          <a:xfrm>
            <a:off x="8130691" y="4240868"/>
            <a:ext cx="40613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nœud-MPR</a:t>
            </a:r>
          </a:p>
        </p:txBody>
      </p:sp>
      <p:sp>
        <p:nvSpPr>
          <p:cNvPr id="31" name="Rectangle 30"/>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2" y="4295321"/>
            <a:ext cx="6908801" cy="958850"/>
          </a:xfrm>
          <a:prstGeom prst="rect">
            <a:avLst/>
          </a:prstGeom>
        </p:spPr>
        <p:txBody>
          <a:bodyPr vert="horz">
            <a:noAutofit/>
          </a:bodyPr>
          <a:lstStyle/>
          <a:p>
            <a:pPr marL="640080" marR="0" lvl="1" indent="-274320" algn="ctr" defTabSz="914400" rtl="0" eaLnBrk="1" fontAlgn="auto" latinLnBrk="0" hangingPunct="1">
              <a:lnSpc>
                <a:spcPct val="100000"/>
              </a:lnSpc>
              <a:spcBef>
                <a:spcPts val="550"/>
              </a:spcBef>
              <a:spcAft>
                <a:spcPts val="0"/>
              </a:spcAft>
              <a:buClr>
                <a:schemeClr val="accent1"/>
              </a:buClr>
              <a:buSzPct val="70000"/>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Le nombre de nœuds relais impliqués dans une transmission en mode broadcast</a:t>
            </a:r>
          </a:p>
        </p:txBody>
      </p:sp>
      <p:pic>
        <p:nvPicPr>
          <p:cNvPr id="53251" name="Picture 3"/>
          <p:cNvPicPr>
            <a:picLocks noChangeAspect="1" noChangeArrowheads="1"/>
          </p:cNvPicPr>
          <p:nvPr/>
        </p:nvPicPr>
        <p:blipFill>
          <a:blip r:embed="rId7"/>
          <a:srcRect/>
          <a:stretch>
            <a:fillRect/>
          </a:stretch>
        </p:blipFill>
        <p:spPr bwMode="auto">
          <a:xfrm>
            <a:off x="6362701" y="1530124"/>
            <a:ext cx="5829300" cy="2870426"/>
          </a:xfrm>
          <a:prstGeom prst="rect">
            <a:avLst/>
          </a:prstGeom>
          <a:noFill/>
          <a:ln w="9525">
            <a:noFill/>
            <a:miter lim="800000"/>
            <a:headEnd/>
            <a:tailEnd/>
          </a:ln>
        </p:spPr>
      </p:pic>
      <p:pic>
        <p:nvPicPr>
          <p:cNvPr id="1028" name="Picture 4"/>
          <p:cNvPicPr>
            <a:picLocks noChangeAspect="1" noChangeArrowheads="1"/>
          </p:cNvPicPr>
          <p:nvPr/>
        </p:nvPicPr>
        <p:blipFill>
          <a:blip r:embed="rId8"/>
          <a:srcRect/>
          <a:stretch>
            <a:fillRect/>
          </a:stretch>
        </p:blipFill>
        <p:spPr bwMode="auto">
          <a:xfrm>
            <a:off x="0" y="1528762"/>
            <a:ext cx="5810250" cy="2700000"/>
          </a:xfrm>
          <a:prstGeom prst="rect">
            <a:avLst/>
          </a:prstGeom>
          <a:noFill/>
          <a:ln w="9525">
            <a:noFill/>
            <a:miter lim="800000"/>
            <a:headEnd/>
            <a:tailEnd/>
          </a:ln>
        </p:spPr>
      </p:pic>
      <p:pic>
        <p:nvPicPr>
          <p:cNvPr id="87047" name="Picture 7" descr="C:\Travail\Matlab\Figure oral thèse\Ms9_S5.png"/>
          <p:cNvPicPr>
            <a:picLocks noChangeAspect="1" noChangeArrowheads="1"/>
          </p:cNvPicPr>
          <p:nvPr/>
        </p:nvPicPr>
        <p:blipFill>
          <a:blip r:embed="rId9"/>
          <a:stretch>
            <a:fillRect/>
          </a:stretch>
        </p:blipFill>
        <p:spPr bwMode="auto">
          <a:xfrm>
            <a:off x="7222424" y="4332131"/>
            <a:ext cx="4496047" cy="2525869"/>
          </a:xfrm>
          <a:prstGeom prst="rect">
            <a:avLst/>
          </a:prstGeom>
          <a:noFill/>
        </p:spPr>
      </p:pic>
      <p:sp>
        <p:nvSpPr>
          <p:cNvPr id="24" name="Espace réservé du contenu 3"/>
          <p:cNvSpPr txBox="1">
            <a:spLocks/>
          </p:cNvSpPr>
          <p:nvPr/>
        </p:nvSpPr>
        <p:spPr>
          <a:xfrm>
            <a:off x="1455481" y="5384800"/>
            <a:ext cx="4437318" cy="1197429"/>
          </a:xfrm>
          <a:prstGeom prst="rect">
            <a:avLst/>
          </a:prstGeom>
        </p:spPr>
        <p:txBody>
          <a:bodyPr vert="horz">
            <a:normAutofit/>
          </a:bodyPr>
          <a:lstStyle/>
          <a:p>
            <a:pPr marL="320040" indent="-320040" defTabSz="914400">
              <a:spcBef>
                <a:spcPts val="700"/>
              </a:spcBef>
              <a:buClr>
                <a:schemeClr val="accent2"/>
              </a:buClr>
              <a:buSzPct val="60000"/>
              <a:buFont typeface="Wingdings" pitchFamily="2" charset="2"/>
              <a:buChar char="Ø"/>
            </a:pPr>
            <a:r>
              <a:rPr lang="fr-FR" sz="2800"/>
              <a:t>42 nœuds pour CBL</a:t>
            </a:r>
          </a:p>
          <a:p>
            <a:pPr marL="320040" indent="-320040" defTabSz="914400">
              <a:spcBef>
                <a:spcPts val="700"/>
              </a:spcBef>
              <a:buClr>
                <a:schemeClr val="accent2"/>
              </a:buClr>
              <a:buSzPct val="60000"/>
              <a:buFont typeface="Wingdings" pitchFamily="2" charset="2"/>
              <a:buChar char="Ø"/>
            </a:pPr>
            <a:r>
              <a:rPr kumimoji="0" lang="fr-FR" sz="2800" b="0" i="0" u="none" strike="noStrike" kern="1200" cap="none" spc="0" normalizeH="0" baseline="0" noProof="0">
                <a:ln>
                  <a:noFill/>
                </a:ln>
                <a:solidFill>
                  <a:schemeClr val="tx1"/>
                </a:solidFill>
                <a:effectLst/>
                <a:uLnTx/>
                <a:uFillTx/>
                <a:latin typeface="+mn-lt"/>
                <a:ea typeface="+mn-ea"/>
                <a:cs typeface="+mn-cs"/>
              </a:rPr>
              <a:t>175 nœuds pour OLSR</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2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8" grpId="0" animBg="1"/>
      <p:bldP spid="29" grpId="0"/>
      <p:bldP spid="29" grpId="1"/>
      <p:bldP spid="30" grpId="0"/>
      <p:bldP spid="30" grpId="1"/>
      <p:bldP spid="31" grpId="0" animBg="1"/>
      <p:bldP spid="16"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au 14"/>
          <p:cNvGraphicFramePr>
            <a:graphicFrameLocks noGrp="1"/>
          </p:cNvGraphicFramePr>
          <p:nvPr/>
        </p:nvGraphicFramePr>
        <p:xfrm>
          <a:off x="638623" y="3495038"/>
          <a:ext cx="4194635" cy="1828800"/>
        </p:xfrm>
        <a:graphic>
          <a:graphicData uri="http://schemas.openxmlformats.org/drawingml/2006/table">
            <a:tbl>
              <a:tblPr firstRow="1" bandRow="1">
                <a:tableStyleId>{5C22544A-7EE6-4342-B048-85BDC9FD1C3A}</a:tableStyleId>
              </a:tblPr>
              <a:tblGrid>
                <a:gridCol w="2322291">
                  <a:extLst>
                    <a:ext uri="{9D8B030D-6E8A-4147-A177-3AD203B41FA5}">
                      <a16:colId xmlns:a16="http://schemas.microsoft.com/office/drawing/2014/main" val="20000"/>
                    </a:ext>
                  </a:extLst>
                </a:gridCol>
                <a:gridCol w="899886">
                  <a:extLst>
                    <a:ext uri="{9D8B030D-6E8A-4147-A177-3AD203B41FA5}">
                      <a16:colId xmlns:a16="http://schemas.microsoft.com/office/drawing/2014/main" val="20001"/>
                    </a:ext>
                  </a:extLst>
                </a:gridCol>
                <a:gridCol w="972458">
                  <a:extLst>
                    <a:ext uri="{9D8B030D-6E8A-4147-A177-3AD203B41FA5}">
                      <a16:colId xmlns:a16="http://schemas.microsoft.com/office/drawing/2014/main" val="20002"/>
                    </a:ext>
                  </a:extLst>
                </a:gridCol>
              </a:tblGrid>
              <a:tr h="439057">
                <a:tc>
                  <a:txBody>
                    <a:bodyPr/>
                    <a:lstStyle/>
                    <a:p>
                      <a:pPr algn="ctr"/>
                      <a:r>
                        <a:rPr lang="fr-FR" sz="2400"/>
                        <a:t>Attributs</a:t>
                      </a:r>
                    </a:p>
                  </a:txBody>
                  <a:tcPr/>
                </a:tc>
                <a:tc>
                  <a:txBody>
                    <a:bodyPr/>
                    <a:lstStyle/>
                    <a:p>
                      <a:pPr algn="ctr"/>
                      <a:r>
                        <a:rPr lang="fr-FR" sz="2400"/>
                        <a:t>Cas A</a:t>
                      </a:r>
                    </a:p>
                  </a:txBody>
                  <a:tcPr/>
                </a:tc>
                <a:tc>
                  <a:txBody>
                    <a:bodyPr/>
                    <a:lstStyle/>
                    <a:p>
                      <a:pPr algn="ctr"/>
                      <a:r>
                        <a:rPr lang="fr-FR" sz="2400"/>
                        <a:t>Cas B</a:t>
                      </a:r>
                    </a:p>
                  </a:txBody>
                  <a:tcPr/>
                </a:tc>
                <a:extLst>
                  <a:ext uri="{0D108BD9-81ED-4DB2-BD59-A6C34878D82A}">
                    <a16:rowId xmlns:a16="http://schemas.microsoft.com/office/drawing/2014/main" val="10000"/>
                  </a:ext>
                </a:extLst>
              </a:tr>
              <a:tr h="439057">
                <a:tc>
                  <a:txBody>
                    <a:bodyPr/>
                    <a:lstStyle/>
                    <a:p>
                      <a:pPr algn="ctr"/>
                      <a:r>
                        <a:rPr lang="fr-FR" sz="2400"/>
                        <a:t>Hello</a:t>
                      </a:r>
                      <a:r>
                        <a:rPr lang="fr-FR" sz="2400" baseline="0"/>
                        <a:t> interval (s)</a:t>
                      </a:r>
                      <a:endParaRPr lang="fr-FR" sz="2400"/>
                    </a:p>
                  </a:txBody>
                  <a:tcPr/>
                </a:tc>
                <a:tc>
                  <a:txBody>
                    <a:bodyPr/>
                    <a:lstStyle/>
                    <a:p>
                      <a:pPr algn="ctr"/>
                      <a:r>
                        <a:rPr lang="fr-FR" sz="2400"/>
                        <a:t>1</a:t>
                      </a:r>
                    </a:p>
                  </a:txBody>
                  <a:tcPr/>
                </a:tc>
                <a:tc>
                  <a:txBody>
                    <a:bodyPr/>
                    <a:lstStyle/>
                    <a:p>
                      <a:pPr algn="ctr"/>
                      <a:r>
                        <a:rPr lang="fr-FR" sz="2400"/>
                        <a:t>2</a:t>
                      </a:r>
                    </a:p>
                  </a:txBody>
                  <a:tcPr/>
                </a:tc>
                <a:extLst>
                  <a:ext uri="{0D108BD9-81ED-4DB2-BD59-A6C34878D82A}">
                    <a16:rowId xmlns:a16="http://schemas.microsoft.com/office/drawing/2014/main" val="10001"/>
                  </a:ext>
                </a:extLst>
              </a:tr>
              <a:tr h="439057">
                <a:tc>
                  <a:txBody>
                    <a:bodyPr/>
                    <a:lstStyle/>
                    <a:p>
                      <a:pPr algn="ctr"/>
                      <a:r>
                        <a:rPr lang="fr-FR" sz="2400"/>
                        <a:t>TC interval (s)</a:t>
                      </a:r>
                    </a:p>
                  </a:txBody>
                  <a:tcPr/>
                </a:tc>
                <a:tc>
                  <a:txBody>
                    <a:bodyPr/>
                    <a:lstStyle/>
                    <a:p>
                      <a:pPr algn="ctr"/>
                      <a:r>
                        <a:rPr lang="fr-FR" sz="2400"/>
                        <a:t>2,5</a:t>
                      </a:r>
                    </a:p>
                  </a:txBody>
                  <a:tcPr/>
                </a:tc>
                <a:tc>
                  <a:txBody>
                    <a:bodyPr/>
                    <a:lstStyle/>
                    <a:p>
                      <a:pPr algn="ctr"/>
                      <a:r>
                        <a:rPr lang="fr-FR" sz="2400"/>
                        <a:t>5  </a:t>
                      </a:r>
                    </a:p>
                  </a:txBody>
                  <a:tcPr/>
                </a:tc>
                <a:extLst>
                  <a:ext uri="{0D108BD9-81ED-4DB2-BD59-A6C34878D82A}">
                    <a16:rowId xmlns:a16="http://schemas.microsoft.com/office/drawing/2014/main" val="10002"/>
                  </a:ext>
                </a:extLst>
              </a:tr>
              <a:tr h="439057">
                <a:tc>
                  <a:txBody>
                    <a:bodyPr/>
                    <a:lstStyle/>
                    <a:p>
                      <a:pPr algn="ctr"/>
                      <a:r>
                        <a:rPr lang="fr-FR" sz="2400"/>
                        <a:t>Vtime (s)</a:t>
                      </a:r>
                    </a:p>
                  </a:txBody>
                  <a:tcPr/>
                </a:tc>
                <a:tc>
                  <a:txBody>
                    <a:bodyPr/>
                    <a:lstStyle/>
                    <a:p>
                      <a:pPr algn="ctr"/>
                      <a:r>
                        <a:rPr lang="fr-FR" sz="2400"/>
                        <a:t>3</a:t>
                      </a:r>
                    </a:p>
                  </a:txBody>
                  <a:tcPr/>
                </a:tc>
                <a:tc>
                  <a:txBody>
                    <a:bodyPr/>
                    <a:lstStyle/>
                    <a:p>
                      <a:pPr algn="ctr"/>
                      <a:r>
                        <a:rPr lang="fr-FR" sz="2400"/>
                        <a:t>6</a:t>
                      </a:r>
                    </a:p>
                  </a:txBody>
                  <a:tcPr/>
                </a:tc>
                <a:extLst>
                  <a:ext uri="{0D108BD9-81ED-4DB2-BD59-A6C34878D82A}">
                    <a16:rowId xmlns:a16="http://schemas.microsoft.com/office/drawing/2014/main" val="10003"/>
                  </a:ext>
                </a:extLst>
              </a:tr>
            </a:tbl>
          </a:graphicData>
        </a:graphic>
      </p:graphicFrame>
      <p:sp>
        <p:nvSpPr>
          <p:cNvPr id="2" name="Titre 1"/>
          <p:cNvSpPr>
            <a:spLocks noGrp="1"/>
          </p:cNvSpPr>
          <p:nvPr>
            <p:ph type="title"/>
          </p:nvPr>
        </p:nvSpPr>
        <p:spPr/>
        <p:txBody>
          <a:bodyPr/>
          <a:lstStyle/>
          <a:p>
            <a:r>
              <a:rPr lang="fr-FR"/>
              <a:t>Analyse structurelle de CBL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38</a:t>
            </a:fld>
            <a:endParaRPr lang="fr-FR"/>
          </a:p>
        </p:txBody>
      </p:sp>
      <p:sp>
        <p:nvSpPr>
          <p:cNvPr id="11" name="Espace réservé du contenu 2"/>
          <p:cNvSpPr txBox="1">
            <a:spLocks/>
          </p:cNvSpPr>
          <p:nvPr/>
        </p:nvSpPr>
        <p:spPr>
          <a:xfrm>
            <a:off x="393699" y="1600200"/>
            <a:ext cx="11624129" cy="199934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Cas B adopte les valeurs des paramètres définies par défaut dans le document RFC 3626 de l’IETF (Internet Engineering Task Force).</a:t>
            </a:r>
          </a:p>
          <a:p>
            <a:pPr marL="320040" lvl="0" indent="-320040" defTabSz="914400">
              <a:spcBef>
                <a:spcPts val="700"/>
              </a:spcBef>
              <a:buClr>
                <a:schemeClr val="accent2"/>
              </a:buClr>
              <a:buSzPct val="60000"/>
              <a:buFont typeface="Wingdings"/>
              <a:buChar char=""/>
            </a:pPr>
            <a:r>
              <a:rPr lang="fr-FR" sz="2400"/>
              <a:t>Cas A prend en compte l’aspect dynamique des réseaux véhiculaires avec des valeurs des paramètres de moitié par rapport à celles définies dans le RFC 3626.</a:t>
            </a:r>
          </a:p>
        </p:txBody>
      </p:sp>
      <p:sp>
        <p:nvSpPr>
          <p:cNvPr id="8" name="Espace réservé du contenu 2"/>
          <p:cNvSpPr txBox="1">
            <a:spLocks/>
          </p:cNvSpPr>
          <p:nvPr/>
        </p:nvSpPr>
        <p:spPr>
          <a:xfrm>
            <a:off x="393699" y="1600200"/>
            <a:ext cx="11624129" cy="518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Total des messages de routage envoyés durant 500 secondes de simulation</a:t>
            </a:r>
          </a:p>
        </p:txBody>
      </p:sp>
      <p:pic>
        <p:nvPicPr>
          <p:cNvPr id="1027" name="Picture 3" descr="C:\Travail\Matlab\Figure oral thèse\HELLO-TC-S5-4.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7085" y="4138897"/>
            <a:ext cx="5921828" cy="2501387"/>
          </a:xfrm>
          <a:prstGeom prst="rect">
            <a:avLst/>
          </a:prstGeom>
          <a:noFill/>
        </p:spPr>
      </p:pic>
      <p:pic>
        <p:nvPicPr>
          <p:cNvPr id="1029" name="Picture 5" descr="C:\Travail\Matlab\Figure oral thèse\HELLO-TC-3-S5.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44457" y="2065466"/>
            <a:ext cx="6647543" cy="47925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64" presetClass="path" presetSubtype="0" accel="50000" decel="50000" fill="hold" nodeType="withEffect">
                                  <p:stCondLst>
                                    <p:cond delay="0"/>
                                  </p:stCondLst>
                                  <p:childTnLst>
                                    <p:animMotion origin="layout" path="M 1.04167E-6 4.44444E-6 L 0.00208 -0.19445 " pathEditMode="relative" rAng="0" ptsTypes="AA">
                                      <p:cBhvr>
                                        <p:cTn id="8" dur="500" fill="hold"/>
                                        <p:tgtEl>
                                          <p:spTgt spid="15"/>
                                        </p:tgtEl>
                                        <p:attrNameLst>
                                          <p:attrName>ppt_x</p:attrName>
                                          <p:attrName>ppt_y</p:attrName>
                                        </p:attrNameLst>
                                      </p:cBhvr>
                                      <p:rCtr x="100" y="-9700"/>
                                    </p:animMotion>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39</a:t>
            </a:fld>
            <a:endParaRPr lang="fr-FR"/>
          </a:p>
        </p:txBody>
      </p:sp>
      <p:pic>
        <p:nvPicPr>
          <p:cNvPr id="1029" name="Picture 5"/>
          <p:cNvPicPr>
            <a:picLocks noChangeAspect="1" noChangeArrowheads="1"/>
          </p:cNvPicPr>
          <p:nvPr/>
        </p:nvPicPr>
        <p:blipFill>
          <a:blip r:embed="rId2"/>
          <a:srcRect/>
          <a:stretch>
            <a:fillRect/>
          </a:stretch>
        </p:blipFill>
        <p:spPr bwMode="auto">
          <a:xfrm>
            <a:off x="0" y="2079876"/>
            <a:ext cx="7387772" cy="4778124"/>
          </a:xfrm>
          <a:prstGeom prst="rect">
            <a:avLst/>
          </a:prstGeom>
          <a:noFill/>
          <a:ln w="9525">
            <a:noFill/>
            <a:miter lim="800000"/>
            <a:headEnd/>
            <a:tailEnd/>
          </a:ln>
        </p:spPr>
      </p:pic>
      <p:pic>
        <p:nvPicPr>
          <p:cNvPr id="1031" name="Picture 7"/>
          <p:cNvPicPr>
            <a:picLocks noChangeAspect="1" noChangeArrowheads="1"/>
          </p:cNvPicPr>
          <p:nvPr/>
        </p:nvPicPr>
        <p:blipFill>
          <a:blip r:embed="rId3"/>
          <a:srcRect/>
          <a:stretch>
            <a:fillRect/>
          </a:stretch>
        </p:blipFill>
        <p:spPr bwMode="auto">
          <a:xfrm>
            <a:off x="361950" y="2290350"/>
            <a:ext cx="6550871" cy="4320000"/>
          </a:xfrm>
          <a:prstGeom prst="rect">
            <a:avLst/>
          </a:prstGeom>
          <a:noFill/>
          <a:ln w="9525">
            <a:noFill/>
            <a:miter lim="800000"/>
            <a:headEnd/>
            <a:tailEnd/>
          </a:ln>
        </p:spPr>
      </p:pic>
      <p:pic>
        <p:nvPicPr>
          <p:cNvPr id="102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557283" y="1648278"/>
            <a:ext cx="5181190" cy="3556000"/>
          </a:xfrm>
          <a:prstGeom prst="rect">
            <a:avLst/>
          </a:prstGeom>
          <a:noFill/>
          <a:ln w="9525">
            <a:noFill/>
            <a:miter lim="800000"/>
            <a:headEnd/>
            <a:tailEnd/>
          </a:ln>
        </p:spPr>
      </p:pic>
      <p:sp>
        <p:nvSpPr>
          <p:cNvPr id="11" name="Espace réservé du contenu 3"/>
          <p:cNvSpPr txBox="1">
            <a:spLocks/>
          </p:cNvSpPr>
          <p:nvPr/>
        </p:nvSpPr>
        <p:spPr>
          <a:xfrm>
            <a:off x="2385333" y="1629229"/>
            <a:ext cx="2520496"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totale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8474076" y="5119914"/>
            <a:ext cx="3413124" cy="859971"/>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de routage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5"/>
          <a:srcRect/>
          <a:stretch>
            <a:fillRect/>
          </a:stretch>
        </p:blipFill>
        <p:spPr bwMode="auto">
          <a:xfrm>
            <a:off x="0" y="2538000"/>
            <a:ext cx="6652157" cy="4320000"/>
          </a:xfrm>
          <a:prstGeom prst="rect">
            <a:avLst/>
          </a:prstGeom>
          <a:noFill/>
          <a:ln w="9525">
            <a:noFill/>
            <a:miter lim="800000"/>
            <a:headEnd/>
            <a:tailEnd/>
          </a:ln>
        </p:spPr>
      </p:pic>
      <p:pic>
        <p:nvPicPr>
          <p:cNvPr id="1030"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124700" y="1792085"/>
            <a:ext cx="4761210" cy="4023753"/>
          </a:xfrm>
          <a:prstGeom prst="rect">
            <a:avLst/>
          </a:prstGeom>
          <a:noFill/>
          <a:ln w="9525">
            <a:noFill/>
            <a:miter lim="800000"/>
            <a:headEnd/>
            <a:tailEnd/>
          </a:ln>
        </p:spPr>
      </p:pic>
      <p:pic>
        <p:nvPicPr>
          <p:cNvPr id="13"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176016" y="1562100"/>
            <a:ext cx="6015984" cy="3964534"/>
          </a:xfrm>
          <a:prstGeom prst="rect">
            <a:avLst/>
          </a:prstGeom>
          <a:noFill/>
          <a:ln w="9525">
            <a:noFill/>
            <a:miter lim="800000"/>
            <a:headEnd/>
            <a:tailEnd/>
          </a:ln>
        </p:spPr>
      </p:pic>
      <p:sp>
        <p:nvSpPr>
          <p:cNvPr id="14" name="Espace réservé du contenu 3"/>
          <p:cNvSpPr txBox="1">
            <a:spLocks/>
          </p:cNvSpPr>
          <p:nvPr/>
        </p:nvSpPr>
        <p:spPr>
          <a:xfrm>
            <a:off x="8005082" y="5742215"/>
            <a:ext cx="342491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sauts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5" name="Espace réservé du contenu 3"/>
          <p:cNvSpPr txBox="1">
            <a:spLocks/>
          </p:cNvSpPr>
          <p:nvPr/>
        </p:nvSpPr>
        <p:spPr>
          <a:xfrm>
            <a:off x="1261382" y="1610179"/>
            <a:ext cx="527276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retransmissions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6" name="Espace réservé du contenu 3"/>
          <p:cNvSpPr txBox="1">
            <a:spLocks/>
          </p:cNvSpPr>
          <p:nvPr/>
        </p:nvSpPr>
        <p:spPr>
          <a:xfrm>
            <a:off x="2137683" y="1610179"/>
            <a:ext cx="2281918"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Délai WLAN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78887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2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4" grpId="0"/>
      <p:bldP spid="14" grpId="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700752" y="1600200"/>
            <a:ext cx="10871200" cy="1260695"/>
          </a:xfrm>
        </p:spPr>
        <p:txBody>
          <a:bodyPr/>
          <a:lstStyle/>
          <a:p>
            <a:r>
              <a:rPr lang="fr-FR" sz="2800"/>
              <a:t>Applications des systèmes de transports intelligents</a:t>
            </a:r>
          </a:p>
          <a:p>
            <a:r>
              <a:rPr lang="fr-FR" sz="2800"/>
              <a:t>Types d’application</a:t>
            </a:r>
          </a:p>
          <a:p>
            <a:endParaRPr lang="fr-FR"/>
          </a:p>
          <a:p>
            <a:endParaRPr lang="fr-FR"/>
          </a:p>
          <a:p>
            <a:pPr>
              <a:buNone/>
            </a:pPr>
            <a:endParaRPr lang="fr-FR"/>
          </a:p>
        </p:txBody>
      </p:sp>
      <p:sp>
        <p:nvSpPr>
          <p:cNvPr id="2" name="Titre 1"/>
          <p:cNvSpPr>
            <a:spLocks noGrp="1"/>
          </p:cNvSpPr>
          <p:nvPr>
            <p:ph type="title"/>
          </p:nvPr>
        </p:nvSpPr>
        <p:spPr/>
        <p:txBody>
          <a:bodyPr/>
          <a:lstStyle/>
          <a:p>
            <a:r>
              <a:rPr lang="fr-FR"/>
              <a:t>Applications des véhicules communicants</a:t>
            </a:r>
          </a:p>
        </p:txBody>
      </p:sp>
      <p:graphicFrame>
        <p:nvGraphicFramePr>
          <p:cNvPr id="14" name="Diagramme 13"/>
          <p:cNvGraphicFramePr/>
          <p:nvPr/>
        </p:nvGraphicFramePr>
        <p:xfrm>
          <a:off x="1638300" y="2768600"/>
          <a:ext cx="6527799" cy="207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me 4"/>
          <p:cNvGraphicFramePr/>
          <p:nvPr/>
        </p:nvGraphicFramePr>
        <p:xfrm>
          <a:off x="1422400" y="5465822"/>
          <a:ext cx="6705600" cy="1330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1" name="Picture 3" descr="C:\Travail\Document\[ORAL] SOUTENANCE THESE\Materiel\24.PNG"/>
          <p:cNvPicPr>
            <a:picLocks noChangeAspect="1" noChangeArrowheads="1"/>
          </p:cNvPicPr>
          <p:nvPr/>
        </p:nvPicPr>
        <p:blipFill>
          <a:blip r:embed="rId13"/>
          <a:srcRect l="17402" t="3819" r="14027" b="19445"/>
          <a:stretch>
            <a:fillRect/>
          </a:stretch>
        </p:blipFill>
        <p:spPr bwMode="auto">
          <a:xfrm>
            <a:off x="9318171" y="1600201"/>
            <a:ext cx="2711904" cy="1977448"/>
          </a:xfrm>
          <a:prstGeom prst="rect">
            <a:avLst/>
          </a:prstGeom>
          <a:noFill/>
        </p:spPr>
      </p:pic>
      <p:sp>
        <p:nvSpPr>
          <p:cNvPr id="8" name="ZoneTexte 7"/>
          <p:cNvSpPr txBox="1"/>
          <p:nvPr/>
        </p:nvSpPr>
        <p:spPr>
          <a:xfrm>
            <a:off x="9153525" y="3527425"/>
            <a:ext cx="3038475" cy="307777"/>
          </a:xfrm>
          <a:prstGeom prst="rect">
            <a:avLst/>
          </a:prstGeom>
          <a:noFill/>
        </p:spPr>
        <p:txBody>
          <a:bodyPr wrap="square" rtlCol="0">
            <a:spAutoFit/>
          </a:bodyPr>
          <a:lstStyle/>
          <a:p>
            <a:pPr algn="ctr"/>
            <a:r>
              <a:rPr lang="fr-FR" sz="1400" i="1"/>
              <a:t>Source : visibi.de et car-to-car.org</a:t>
            </a:r>
          </a:p>
        </p:txBody>
      </p:sp>
      <p:pic>
        <p:nvPicPr>
          <p:cNvPr id="2053" name="Picture 5" descr="Hazardous location warning (source: http://car-to-car.org)"/>
          <p:cNvPicPr>
            <a:picLocks noChangeAspect="1" noChangeArrowheads="1"/>
          </p:cNvPicPr>
          <p:nvPr/>
        </p:nvPicPr>
        <p:blipFill>
          <a:blip r:embed="rId14"/>
          <a:srcRect/>
          <a:stretch>
            <a:fillRect/>
          </a:stretch>
        </p:blipFill>
        <p:spPr bwMode="auto">
          <a:xfrm>
            <a:off x="9363076" y="3826360"/>
            <a:ext cx="2667000" cy="2872890"/>
          </a:xfrm>
          <a:prstGeom prst="rect">
            <a:avLst/>
          </a:prstGeom>
          <a:noFill/>
        </p:spPr>
      </p:pic>
      <p:sp>
        <p:nvSpPr>
          <p:cNvPr id="12" name="Espace réservé du numéro de diapositive 11"/>
          <p:cNvSpPr>
            <a:spLocks noGrp="1"/>
          </p:cNvSpPr>
          <p:nvPr>
            <p:ph type="sldNum" sz="quarter" idx="12"/>
          </p:nvPr>
        </p:nvSpPr>
        <p:spPr/>
        <p:txBody>
          <a:bodyPr>
            <a:normAutofit fontScale="85000" lnSpcReduction="20000"/>
          </a:bodyPr>
          <a:lstStyle/>
          <a:p>
            <a:fld id="{FEDAF4A0-3EA4-4347-BC60-8C1EC8A14E6B}" type="slidenum">
              <a:rPr lang="fr-FR" smtClean="0"/>
              <a:pPr/>
              <a:t>4</a:t>
            </a:fld>
            <a:endParaRPr lang="fr-FR"/>
          </a:p>
        </p:txBody>
      </p:sp>
      <p:sp>
        <p:nvSpPr>
          <p:cNvPr id="10" name="Rectangle 9"/>
          <p:cNvSpPr/>
          <p:nvPr/>
        </p:nvSpPr>
        <p:spPr>
          <a:xfrm>
            <a:off x="1444908" y="2605512"/>
            <a:ext cx="4526733" cy="233579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292508" y="2611862"/>
            <a:ext cx="7019642" cy="23474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147302" y="2761307"/>
            <a:ext cx="2018797" cy="20822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15"/>
          <a:srcRect/>
          <a:stretch>
            <a:fillRect/>
          </a:stretch>
        </p:blipFill>
        <p:spPr bwMode="auto">
          <a:xfrm>
            <a:off x="6108700" y="2727421"/>
            <a:ext cx="2108200" cy="2152650"/>
          </a:xfrm>
          <a:prstGeom prst="rect">
            <a:avLst/>
          </a:prstGeom>
          <a:noFill/>
          <a:ln w="9525">
            <a:noFill/>
            <a:miter lim="800000"/>
            <a:headEnd/>
            <a:tailEnd/>
          </a:ln>
        </p:spPr>
      </p:pic>
      <p:sp>
        <p:nvSpPr>
          <p:cNvPr id="16" name="Espace réservé du contenu 2"/>
          <p:cNvSpPr txBox="1">
            <a:spLocks/>
          </p:cNvSpPr>
          <p:nvPr/>
        </p:nvSpPr>
        <p:spPr>
          <a:xfrm>
            <a:off x="3836029" y="2851840"/>
            <a:ext cx="5262704" cy="1691585"/>
          </a:xfrm>
          <a:prstGeom prst="rect">
            <a:avLst/>
          </a:prstGeom>
        </p:spPr>
        <p:txBody>
          <a:bodyPr vert="horz">
            <a:normAutofit fontScale="92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000" b="0" i="0" u="none" strike="noStrike" kern="1200" cap="none" spc="0" normalizeH="0" baseline="0" noProof="0">
                <a:ln>
                  <a:noFill/>
                </a:ln>
                <a:solidFill>
                  <a:schemeClr val="tx1"/>
                </a:solidFill>
                <a:effectLst/>
                <a:uLnTx/>
                <a:uFillTx/>
                <a:latin typeface="+mn-lt"/>
                <a:ea typeface="+mn-ea"/>
                <a:cs typeface="+mn-cs"/>
              </a:rPr>
              <a:t>Les besoins</a:t>
            </a:r>
            <a:r>
              <a:rPr kumimoji="0" lang="fr-FR" sz="3000" b="0" i="0" u="none" strike="noStrike" kern="1200" cap="none" spc="0" normalizeH="0" noProof="0">
                <a:ln>
                  <a:noFill/>
                </a:ln>
                <a:solidFill>
                  <a:schemeClr val="tx1"/>
                </a:solidFill>
                <a:effectLst/>
                <a:uLnTx/>
                <a:uFillTx/>
                <a:latin typeface="+mn-lt"/>
                <a:ea typeface="+mn-ea"/>
                <a:cs typeface="+mn-cs"/>
              </a:rPr>
              <a:t> applicatifs</a:t>
            </a:r>
            <a:r>
              <a:rPr kumimoji="0" lang="fr-FR" sz="30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Débit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Délai de réception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Portée de communication</a:t>
            </a:r>
          </a:p>
        </p:txBody>
      </p:sp>
      <p:sp>
        <p:nvSpPr>
          <p:cNvPr id="17" name="Espace réservé du contenu 2"/>
          <p:cNvSpPr txBox="1">
            <a:spLocks/>
          </p:cNvSpPr>
          <p:nvPr/>
        </p:nvSpPr>
        <p:spPr>
          <a:xfrm>
            <a:off x="700752" y="4707799"/>
            <a:ext cx="10871200" cy="82386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a:buChar char=""/>
              <a:defRPr/>
            </a:pPr>
            <a:r>
              <a:rPr lang="fr-FR" sz="2800"/>
              <a:t>Ordonnancement </a:t>
            </a:r>
            <a:r>
              <a:rPr kumimoji="0" lang="fr-FR" sz="2800" b="0" i="0" u="none" strike="noStrike" kern="1200" cap="none" spc="0" normalizeH="0" baseline="0" noProof="0">
                <a:ln>
                  <a:noFill/>
                </a:ln>
                <a:solidFill>
                  <a:schemeClr val="tx1"/>
                </a:solidFill>
                <a:effectLst/>
                <a:uLnTx/>
                <a:uFillTx/>
                <a:latin typeface="+mn-lt"/>
                <a:ea typeface="+mn-ea"/>
                <a:cs typeface="+mn-cs"/>
              </a:rPr>
              <a:t>temporel des applications de sécurité</a:t>
            </a:r>
          </a:p>
        </p:txBody>
      </p:sp>
      <p:sp>
        <p:nvSpPr>
          <p:cNvPr id="20" name="Rectangle 19"/>
          <p:cNvSpPr/>
          <p:nvPr/>
        </p:nvSpPr>
        <p:spPr>
          <a:xfrm>
            <a:off x="740229" y="5341257"/>
            <a:ext cx="7627023" cy="123371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Diagramme 23"/>
          <p:cNvGraphicFramePr/>
          <p:nvPr/>
        </p:nvGraphicFramePr>
        <p:xfrm>
          <a:off x="4703912" y="5422899"/>
          <a:ext cx="1816100" cy="124337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35" presetClass="path" presetSubtype="0" accel="50000" decel="50000" fill="hold" nodeType="withEffect">
                                  <p:stCondLst>
                                    <p:cond delay="0"/>
                                  </p:stCondLst>
                                  <p:childTnLst>
                                    <p:animMotion origin="layout" path="M 2.95496E-6 -4.73745E-6 L -0.41669 -0.00231 " pathEditMode="relative" rAng="0" ptsTypes="AA">
                                      <p:cBhvr>
                                        <p:cTn id="14" dur="1000" fill="hold"/>
                                        <p:tgtEl>
                                          <p:spTgt spid="1026"/>
                                        </p:tgtEl>
                                        <p:attrNameLst>
                                          <p:attrName>ppt_x</p:attrName>
                                          <p:attrName>ppt_y</p:attrName>
                                        </p:attrNameLst>
                                      </p:cBhvr>
                                      <p:rCtr x="-20800" y="-100"/>
                                    </p:animMotion>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0" grpId="0" animBg="1"/>
      <p:bldP spid="15" grpId="0" animBg="1"/>
      <p:bldP spid="11" grpId="0" animBg="1"/>
      <p:bldP spid="11" grpId="1" animBg="1"/>
      <p:bldP spid="16" grpId="0"/>
      <p:bldP spid="17" grpId="0"/>
      <p:bldP spid="20" grpId="0" animBg="1"/>
      <p:bldGraphic spid="24" grpId="1">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Modèle de propagation d’onde OLOS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40</a:t>
            </a:fld>
            <a:endParaRPr lang="fr-FR"/>
          </a:p>
        </p:txBody>
      </p:sp>
      <p:sp>
        <p:nvSpPr>
          <p:cNvPr id="4" name="Espace réservé du contenu 3"/>
          <p:cNvSpPr>
            <a:spLocks noGrp="1"/>
          </p:cNvSpPr>
          <p:nvPr>
            <p:ph sz="quarter" idx="1"/>
          </p:nvPr>
        </p:nvSpPr>
        <p:spPr/>
        <p:txBody>
          <a:bodyPr/>
          <a:lstStyle/>
          <a:p>
            <a:endParaRPr lang="fr-FR"/>
          </a:p>
        </p:txBody>
      </p:sp>
      <p:pic>
        <p:nvPicPr>
          <p:cNvPr id="7170" name="Picture 2"/>
          <p:cNvPicPr>
            <a:picLocks noChangeAspect="1" noChangeArrowheads="1"/>
          </p:cNvPicPr>
          <p:nvPr/>
        </p:nvPicPr>
        <p:blipFill>
          <a:blip r:embed="rId2"/>
          <a:srcRect b="2653"/>
          <a:stretch>
            <a:fillRect/>
          </a:stretch>
        </p:blipFill>
        <p:spPr bwMode="auto">
          <a:xfrm>
            <a:off x="369660" y="2270126"/>
            <a:ext cx="5886450" cy="3245303"/>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477000" y="1676400"/>
            <a:ext cx="5270046" cy="5102603"/>
          </a:xfrm>
          <a:prstGeom prst="rect">
            <a:avLst/>
          </a:prstGeom>
          <a:noFill/>
          <a:ln w="9525">
            <a:noFill/>
            <a:miter lim="800000"/>
            <a:headEnd/>
            <a:tailEnd/>
          </a:ln>
        </p:spPr>
      </p:pic>
      <p:pic>
        <p:nvPicPr>
          <p:cNvPr id="7172" name="Picture 4"/>
          <p:cNvPicPr>
            <a:picLocks noChangeAspect="1" noChangeArrowheads="1"/>
          </p:cNvPicPr>
          <p:nvPr/>
        </p:nvPicPr>
        <p:blipFill>
          <a:blip r:embed="rId4"/>
          <a:srcRect/>
          <a:stretch>
            <a:fillRect/>
          </a:stretch>
        </p:blipFill>
        <p:spPr bwMode="auto">
          <a:xfrm>
            <a:off x="6394904" y="1882095"/>
            <a:ext cx="5265880" cy="4605791"/>
          </a:xfrm>
          <a:prstGeom prst="rect">
            <a:avLst/>
          </a:prstGeom>
          <a:noFill/>
          <a:ln w="9525">
            <a:noFill/>
            <a:miter lim="800000"/>
            <a:headEnd/>
            <a:tailEnd/>
          </a:ln>
        </p:spPr>
      </p:pic>
      <p:sp>
        <p:nvSpPr>
          <p:cNvPr id="10" name="Rectangle 9"/>
          <p:cNvSpPr/>
          <p:nvPr/>
        </p:nvSpPr>
        <p:spPr>
          <a:xfrm>
            <a:off x="0" y="1538514"/>
            <a:ext cx="12192000" cy="5319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3" name="Picture 5"/>
          <p:cNvPicPr>
            <a:picLocks noChangeAspect="1" noChangeArrowheads="1"/>
          </p:cNvPicPr>
          <p:nvPr/>
        </p:nvPicPr>
        <p:blipFill>
          <a:blip r:embed="rId5"/>
          <a:srcRect/>
          <a:stretch>
            <a:fillRect/>
          </a:stretch>
        </p:blipFill>
        <p:spPr bwMode="auto">
          <a:xfrm>
            <a:off x="0" y="1676400"/>
            <a:ext cx="6622467" cy="4622801"/>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6516460" y="2111829"/>
            <a:ext cx="5288822" cy="2866570"/>
          </a:xfrm>
          <a:prstGeom prst="rect">
            <a:avLst/>
          </a:prstGeom>
          <a:noFill/>
          <a:ln w="9525">
            <a:noFill/>
            <a:miter lim="800000"/>
            <a:headEnd/>
            <a:tailEnd/>
          </a:ln>
        </p:spPr>
      </p:pic>
      <p:pic>
        <p:nvPicPr>
          <p:cNvPr id="35842" name="Picture 2"/>
          <p:cNvPicPr>
            <a:picLocks noChangeAspect="1" noChangeArrowheads="1"/>
          </p:cNvPicPr>
          <p:nvPr/>
        </p:nvPicPr>
        <p:blipFill>
          <a:blip r:embed="rId7"/>
          <a:srcRect b="45808"/>
          <a:stretch>
            <a:fillRect/>
          </a:stretch>
        </p:blipFill>
        <p:spPr bwMode="auto">
          <a:xfrm>
            <a:off x="230188" y="1841729"/>
            <a:ext cx="5838825" cy="4268788"/>
          </a:xfrm>
          <a:prstGeom prst="rect">
            <a:avLst/>
          </a:prstGeom>
          <a:noFill/>
          <a:ln w="9525">
            <a:noFill/>
            <a:miter lim="800000"/>
            <a:headEnd/>
            <a:tailEnd/>
          </a:ln>
        </p:spPr>
      </p:pic>
      <p:grpSp>
        <p:nvGrpSpPr>
          <p:cNvPr id="15" name="Groupe 14"/>
          <p:cNvGrpSpPr/>
          <p:nvPr/>
        </p:nvGrpSpPr>
        <p:grpSpPr>
          <a:xfrm>
            <a:off x="6048376" y="1719944"/>
            <a:ext cx="5838825" cy="4821918"/>
            <a:chOff x="7204302" y="3055258"/>
            <a:chExt cx="5838825" cy="4821918"/>
          </a:xfrm>
        </p:grpSpPr>
        <p:pic>
          <p:nvPicPr>
            <p:cNvPr id="13" name="Picture 2"/>
            <p:cNvPicPr>
              <a:picLocks noChangeAspect="1" noChangeArrowheads="1"/>
            </p:cNvPicPr>
            <p:nvPr/>
          </p:nvPicPr>
          <p:blipFill>
            <a:blip r:embed="rId7"/>
            <a:srcRect t="53987"/>
            <a:stretch>
              <a:fillRect/>
            </a:stretch>
          </p:blipFill>
          <p:spPr bwMode="auto">
            <a:xfrm>
              <a:off x="7204302" y="4252686"/>
              <a:ext cx="5838825" cy="3624490"/>
            </a:xfrm>
            <a:prstGeom prst="rect">
              <a:avLst/>
            </a:prstGeom>
            <a:noFill/>
            <a:ln w="9525">
              <a:noFill/>
              <a:miter lim="800000"/>
              <a:headEnd/>
              <a:tailEnd/>
            </a:ln>
          </p:spPr>
        </p:pic>
        <p:pic>
          <p:nvPicPr>
            <p:cNvPr id="14" name="Picture 2"/>
            <p:cNvPicPr>
              <a:picLocks noChangeAspect="1" noChangeArrowheads="1"/>
            </p:cNvPicPr>
            <p:nvPr/>
          </p:nvPicPr>
          <p:blipFill>
            <a:blip r:embed="rId7"/>
            <a:srcRect b="84799"/>
            <a:stretch>
              <a:fillRect/>
            </a:stretch>
          </p:blipFill>
          <p:spPr bwMode="auto">
            <a:xfrm>
              <a:off x="7204302" y="3055258"/>
              <a:ext cx="5838825" cy="1197429"/>
            </a:xfrm>
            <a:prstGeom prst="rect">
              <a:avLst/>
            </a:prstGeom>
            <a:noFill/>
            <a:ln w="9525">
              <a:noFill/>
              <a:miter lim="800000"/>
              <a:headEnd/>
              <a:tailEnd/>
            </a:ln>
          </p:spPr>
        </p:pic>
      </p:grpSp>
      <p:sp>
        <p:nvSpPr>
          <p:cNvPr id="16" name="Rectangle 15"/>
          <p:cNvSpPr/>
          <p:nvPr/>
        </p:nvSpPr>
        <p:spPr>
          <a:xfrm>
            <a:off x="319315" y="5814536"/>
            <a:ext cx="5849257" cy="738664"/>
          </a:xfrm>
          <a:prstGeom prst="rect">
            <a:avLst/>
          </a:prstGeom>
        </p:spPr>
        <p:txBody>
          <a:bodyPr wrap="square">
            <a:spAutoFit/>
          </a:bodyPr>
          <a:lstStyle/>
          <a:p>
            <a:r>
              <a:rPr lang="fr-FR" sz="1400"/>
              <a:t>Taimoor Abbas, Katrin Sjoberg, Johan Karedal, and Fredrik Tufvesson. A  measurement based </a:t>
            </a:r>
            <a:r>
              <a:rPr lang="en-US" sz="1400"/>
              <a:t>shadow fading model for vehicle-to-vehicle network simulations. International Journal of Antennas and Propagation, 2015, 2015. </a:t>
            </a:r>
            <a:endParaRPr lang="fr-FR" sz="1400"/>
          </a:p>
        </p:txBody>
      </p:sp>
    </p:spTree>
    <p:extLst>
      <p:ext uri="{BB962C8B-B14F-4D97-AF65-F5344CB8AC3E}">
        <p14:creationId xmlns:p14="http://schemas.microsoft.com/office/powerpoint/2010/main" val="25303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17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1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41</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mobile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b="1">
                <a:solidFill>
                  <a:schemeClr val="accent1"/>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système de CBL-OLSR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42</a:t>
            </a:fld>
            <a:endParaRPr lang="fr-FR"/>
          </a:p>
        </p:txBody>
      </p:sp>
      <p:sp>
        <p:nvSpPr>
          <p:cNvPr id="12" name="Rectangle 11"/>
          <p:cNvSpPr/>
          <p:nvPr/>
        </p:nvSpPr>
        <p:spPr>
          <a:xfrm>
            <a:off x="8237334" y="37052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13" name="Rectangle 12"/>
          <p:cNvSpPr/>
          <p:nvPr/>
        </p:nvSpPr>
        <p:spPr>
          <a:xfrm>
            <a:off x="8237334" y="330517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14" name="Rectangle 13"/>
          <p:cNvSpPr/>
          <p:nvPr/>
        </p:nvSpPr>
        <p:spPr>
          <a:xfrm>
            <a:off x="8237334" y="29051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5" name="Rectangle 14"/>
          <p:cNvSpPr/>
          <p:nvPr/>
        </p:nvSpPr>
        <p:spPr>
          <a:xfrm>
            <a:off x="8151610" y="2047875"/>
            <a:ext cx="1980000" cy="2076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8130655" y="172593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7" name="Rectangle 16"/>
          <p:cNvSpPr/>
          <p:nvPr/>
        </p:nvSpPr>
        <p:spPr>
          <a:xfrm>
            <a:off x="10601324" y="1666874"/>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grpSp>
        <p:nvGrpSpPr>
          <p:cNvPr id="18" name="Groupe 17"/>
          <p:cNvGrpSpPr/>
          <p:nvPr/>
        </p:nvGrpSpPr>
        <p:grpSpPr>
          <a:xfrm rot="19913460">
            <a:off x="9477856" y="3805648"/>
            <a:ext cx="1199357" cy="786765"/>
            <a:chOff x="9298668" y="4281896"/>
            <a:chExt cx="1199357" cy="786765"/>
          </a:xfrm>
        </p:grpSpPr>
        <p:sp>
          <p:nvSpPr>
            <p:cNvPr id="19" name="Arc 18"/>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Arc 20"/>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2" name="Rectangle 21"/>
          <p:cNvSpPr/>
          <p:nvPr/>
        </p:nvSpPr>
        <p:spPr>
          <a:xfrm>
            <a:off x="6210300" y="3362326"/>
            <a:ext cx="1555200"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3" name="Rectangle 22"/>
          <p:cNvSpPr/>
          <p:nvPr/>
        </p:nvSpPr>
        <p:spPr>
          <a:xfrm>
            <a:off x="10391773" y="4714876"/>
            <a:ext cx="1438277"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4" name="Rectangle 23"/>
          <p:cNvSpPr/>
          <p:nvPr/>
        </p:nvSpPr>
        <p:spPr>
          <a:xfrm>
            <a:off x="6210300" y="2905126"/>
            <a:ext cx="1555200"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CBL-OLSR</a:t>
            </a:r>
          </a:p>
        </p:txBody>
      </p:sp>
      <p:sp>
        <p:nvSpPr>
          <p:cNvPr id="25" name="Accolade ouvrante 24"/>
          <p:cNvSpPr/>
          <p:nvPr/>
        </p:nvSpPr>
        <p:spPr>
          <a:xfrm>
            <a:off x="7793832" y="33075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4" idx="3"/>
            <a:endCxn id="14" idx="1"/>
          </p:cNvCxnSpPr>
          <p:nvPr/>
        </p:nvCxnSpPr>
        <p:spPr>
          <a:xfrm flipV="1">
            <a:off x="7765500" y="3071812"/>
            <a:ext cx="471834"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p:nvPr/>
        </p:nvCxnSpPr>
        <p:spPr>
          <a:xfrm flipH="1">
            <a:off x="9925052" y="1924050"/>
            <a:ext cx="685798"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237334" y="2514599"/>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Transport</a:t>
            </a:r>
          </a:p>
        </p:txBody>
      </p:sp>
      <p:sp>
        <p:nvSpPr>
          <p:cNvPr id="34" name="Rectangle 33"/>
          <p:cNvSpPr/>
          <p:nvPr/>
        </p:nvSpPr>
        <p:spPr>
          <a:xfrm>
            <a:off x="8237334" y="21240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Application</a:t>
            </a:r>
          </a:p>
        </p:txBody>
      </p:sp>
      <p:sp>
        <p:nvSpPr>
          <p:cNvPr id="39" name="Espace réservé du contenu 3"/>
          <p:cNvSpPr txBox="1">
            <a:spLocks/>
          </p:cNvSpPr>
          <p:nvPr/>
        </p:nvSpPr>
        <p:spPr>
          <a:xfrm>
            <a:off x="307975" y="1600201"/>
            <a:ext cx="5584825" cy="150495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3200"/>
              <a:t>Réseau routier : </a:t>
            </a:r>
          </a:p>
          <a:p>
            <a:pPr lvl="2" indent="-228600" defTabSz="914400">
              <a:spcBef>
                <a:spcPts val="500"/>
              </a:spcBef>
              <a:buClr>
                <a:schemeClr val="accent2"/>
              </a:buClr>
              <a:buSzPct val="75000"/>
              <a:buFont typeface="Wingdings"/>
              <a:buChar char=""/>
            </a:pPr>
            <a:r>
              <a:rPr lang="fr-FR" sz="2400"/>
              <a:t>section de 10 km de l’autoroute A27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0" name="Espace réservé du contenu 3"/>
          <p:cNvSpPr txBox="1">
            <a:spLocks/>
          </p:cNvSpPr>
          <p:nvPr/>
        </p:nvSpPr>
        <p:spPr>
          <a:xfrm>
            <a:off x="428625" y="2767241"/>
            <a:ext cx="5038725" cy="1120774"/>
          </a:xfrm>
          <a:prstGeom prst="rect">
            <a:avLst/>
          </a:prstGeom>
        </p:spPr>
        <p:txBody>
          <a:bodyPr vert="horz">
            <a:normAutofit fontScale="85000" lnSpcReduction="10000"/>
          </a:bodyPr>
          <a:lstStyle/>
          <a:p>
            <a:pPr marL="320040" indent="-320040" defTabSz="914400">
              <a:spcBef>
                <a:spcPts val="700"/>
              </a:spcBef>
              <a:buClr>
                <a:schemeClr val="accent2"/>
              </a:buClr>
              <a:buSzPct val="60000"/>
              <a:buFont typeface="Wingdings"/>
              <a:buChar char=""/>
            </a:pPr>
            <a:r>
              <a:rPr lang="fr-FR" sz="3200"/>
              <a:t>Utilisation de données réelles de densité du 6 avril 2017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grpSp>
        <p:nvGrpSpPr>
          <p:cNvPr id="37" name="Groupe 36"/>
          <p:cNvGrpSpPr/>
          <p:nvPr/>
        </p:nvGrpSpPr>
        <p:grpSpPr>
          <a:xfrm>
            <a:off x="1409021" y="2838653"/>
            <a:ext cx="3816122" cy="2354739"/>
            <a:chOff x="799421" y="4311853"/>
            <a:chExt cx="3816122" cy="2354739"/>
          </a:xfrm>
        </p:grpSpPr>
        <p:pic>
          <p:nvPicPr>
            <p:cNvPr id="2051" name="Picture 3"/>
            <p:cNvPicPr>
              <a:picLocks noChangeAspect="1" noChangeArrowheads="1"/>
            </p:cNvPicPr>
            <p:nvPr/>
          </p:nvPicPr>
          <p:blipFill>
            <a:blip r:embed="rId3"/>
            <a:srcRect r="935"/>
            <a:stretch>
              <a:fillRect/>
            </a:stretch>
          </p:blipFill>
          <p:spPr bwMode="auto">
            <a:xfrm>
              <a:off x="799421" y="4311853"/>
              <a:ext cx="3816122" cy="2354739"/>
            </a:xfrm>
            <a:prstGeom prst="rect">
              <a:avLst/>
            </a:prstGeom>
            <a:noFill/>
            <a:ln w="9525">
              <a:noFill/>
              <a:miter lim="800000"/>
              <a:headEnd/>
              <a:tailEnd/>
            </a:ln>
          </p:spPr>
        </p:pic>
        <p:sp>
          <p:nvSpPr>
            <p:cNvPr id="7" name="Rectangle 6"/>
            <p:cNvSpPr/>
            <p:nvPr/>
          </p:nvSpPr>
          <p:spPr>
            <a:xfrm>
              <a:off x="1162192" y="4909287"/>
              <a:ext cx="1036016" cy="432294"/>
            </a:xfrm>
            <a:prstGeom prst="rect">
              <a:avLst/>
            </a:prstGeom>
          </p:spPr>
          <p:txBody>
            <a:bodyPr wrap="square">
              <a:spAutoFit/>
            </a:bodyPr>
            <a:lstStyle/>
            <a:p>
              <a:pPr indent="179388"/>
              <a:r>
                <a:rPr lang="fr-FR" sz="2800" b="1"/>
                <a:t>A27</a:t>
              </a:r>
              <a:endParaRPr lang="en-US" sz="2800" dirty="0"/>
            </a:p>
          </p:txBody>
        </p:sp>
        <p:cxnSp>
          <p:nvCxnSpPr>
            <p:cNvPr id="9" name="Connecteur droit avec flèche 8"/>
            <p:cNvCxnSpPr/>
            <p:nvPr/>
          </p:nvCxnSpPr>
          <p:spPr>
            <a:xfrm>
              <a:off x="2012791" y="5262372"/>
              <a:ext cx="425391" cy="2303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2052" name="Picture 4"/>
          <p:cNvPicPr>
            <a:picLocks noChangeAspect="1" noChangeArrowheads="1"/>
          </p:cNvPicPr>
          <p:nvPr/>
        </p:nvPicPr>
        <p:blipFill>
          <a:blip r:embed="rId4"/>
          <a:srcRect/>
          <a:stretch>
            <a:fillRect/>
          </a:stretch>
        </p:blipFill>
        <p:spPr bwMode="auto">
          <a:xfrm>
            <a:off x="346075" y="3701796"/>
            <a:ext cx="5089525" cy="3156204"/>
          </a:xfrm>
          <a:prstGeom prst="rect">
            <a:avLst/>
          </a:prstGeom>
          <a:noFill/>
          <a:ln w="9525">
            <a:noFill/>
            <a:miter lim="800000"/>
            <a:headEnd/>
            <a:tailEnd/>
          </a:ln>
        </p:spPr>
      </p:pic>
      <p:sp>
        <p:nvSpPr>
          <p:cNvPr id="38" name="Rectangle 37"/>
          <p:cNvSpPr/>
          <p:nvPr/>
        </p:nvSpPr>
        <p:spPr>
          <a:xfrm>
            <a:off x="6210300" y="2133601"/>
            <a:ext cx="1554298" cy="33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spc="-150"/>
              <a:t>Perception élargie</a:t>
            </a:r>
          </a:p>
        </p:txBody>
      </p:sp>
      <p:cxnSp>
        <p:nvCxnSpPr>
          <p:cNvPr id="41" name="Connecteur droit avec flèche 40"/>
          <p:cNvCxnSpPr>
            <a:stCxn id="38" idx="3"/>
          </p:cNvCxnSpPr>
          <p:nvPr/>
        </p:nvCxnSpPr>
        <p:spPr>
          <a:xfrm flipV="1">
            <a:off x="7764598" y="2300287"/>
            <a:ext cx="453686" cy="71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43" name="Rectangle à coins arrondis 42"/>
          <p:cNvSpPr/>
          <p:nvPr/>
        </p:nvSpPr>
        <p:spPr>
          <a:xfrm>
            <a:off x="2076450" y="4076700"/>
            <a:ext cx="228600" cy="11239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2095499" y="6010275"/>
            <a:ext cx="219075" cy="628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space réservé du contenu 2"/>
          <p:cNvSpPr>
            <a:spLocks noGrp="1"/>
          </p:cNvSpPr>
          <p:nvPr>
            <p:ph sz="quarter" idx="1"/>
          </p:nvPr>
        </p:nvSpPr>
        <p:spPr>
          <a:xfrm>
            <a:off x="304800" y="1657350"/>
            <a:ext cx="6121400" cy="3854450"/>
          </a:xfrm>
        </p:spPr>
        <p:txBody>
          <a:bodyPr>
            <a:normAutofit fontScale="92500"/>
          </a:bodyPr>
          <a:lstStyle/>
          <a:p>
            <a:r>
              <a:rPr lang="fr-FR"/>
              <a:t>Implémentation CBL-OLSR :</a:t>
            </a:r>
          </a:p>
          <a:p>
            <a:pPr lvl="1"/>
            <a:r>
              <a:rPr lang="fr-FR"/>
              <a:t>Les noeuds MPR sont les nœuds branche</a:t>
            </a:r>
          </a:p>
          <a:p>
            <a:pPr lvl="1"/>
            <a:r>
              <a:rPr lang="fr-FR"/>
              <a:t>Ajout de 32 bits supplémentaires dans l’en-tête des messages HELLO</a:t>
            </a:r>
          </a:p>
          <a:p>
            <a:pPr lvl="1"/>
            <a:r>
              <a:rPr lang="fr-FR"/>
              <a:t>Modification du </a:t>
            </a:r>
            <a:r>
              <a:rPr lang="fr-FR" i="1"/>
              <a:t>link code </a:t>
            </a:r>
            <a:r>
              <a:rPr lang="fr-FR"/>
              <a:t>pour ajouter le codage des choix de nœuds branche</a:t>
            </a:r>
          </a:p>
          <a:p>
            <a:pPr lvl="1"/>
            <a:r>
              <a:rPr lang="fr-FR"/>
              <a:t>Aucune modification du fonctionnement du protocole OLSR ni des messages TC</a:t>
            </a:r>
          </a:p>
        </p:txBody>
      </p:sp>
      <p:grpSp>
        <p:nvGrpSpPr>
          <p:cNvPr id="49" name="Groupe 48"/>
          <p:cNvGrpSpPr/>
          <p:nvPr/>
        </p:nvGrpSpPr>
        <p:grpSpPr>
          <a:xfrm>
            <a:off x="420914" y="4421244"/>
            <a:ext cx="9072336" cy="2436756"/>
            <a:chOff x="420914" y="4421244"/>
            <a:chExt cx="9072336" cy="2436756"/>
          </a:xfrm>
        </p:grpSpPr>
        <p:pic>
          <p:nvPicPr>
            <p:cNvPr id="36" name="Picture 2"/>
            <p:cNvPicPr>
              <a:picLocks noChangeAspect="1" noChangeArrowheads="1"/>
            </p:cNvPicPr>
            <p:nvPr/>
          </p:nvPicPr>
          <p:blipFill>
            <a:blip r:embed="rId5"/>
            <a:srcRect/>
            <a:stretch>
              <a:fillRect/>
            </a:stretch>
          </p:blipFill>
          <p:spPr bwMode="auto">
            <a:xfrm>
              <a:off x="6261100" y="4421244"/>
              <a:ext cx="3232150" cy="2436756"/>
            </a:xfrm>
            <a:prstGeom prst="rect">
              <a:avLst/>
            </a:prstGeom>
            <a:noFill/>
            <a:ln w="9525">
              <a:noFill/>
              <a:miter lim="800000"/>
              <a:headEnd/>
              <a:tailEnd/>
            </a:ln>
          </p:spPr>
        </p:pic>
        <p:pic>
          <p:nvPicPr>
            <p:cNvPr id="42" name="Picture 3"/>
            <p:cNvPicPr>
              <a:picLocks noChangeAspect="1" noChangeArrowheads="1"/>
            </p:cNvPicPr>
            <p:nvPr/>
          </p:nvPicPr>
          <p:blipFill>
            <a:blip r:embed="rId6"/>
            <a:srcRect/>
            <a:stretch>
              <a:fillRect/>
            </a:stretch>
          </p:blipFill>
          <p:spPr bwMode="auto">
            <a:xfrm>
              <a:off x="420914" y="5415207"/>
              <a:ext cx="5522686" cy="1098306"/>
            </a:xfrm>
            <a:prstGeom prst="rect">
              <a:avLst/>
            </a:prstGeom>
            <a:noFill/>
            <a:ln w="9525">
              <a:noFill/>
              <a:miter lim="800000"/>
              <a:headEnd/>
              <a:tailEnd/>
            </a:ln>
          </p:spPr>
        </p:pic>
        <p:cxnSp>
          <p:nvCxnSpPr>
            <p:cNvPr id="45" name="Connecteur en arc 44"/>
            <p:cNvCxnSpPr/>
            <p:nvPr/>
          </p:nvCxnSpPr>
          <p:spPr>
            <a:xfrm rot="5400000" flipH="1" flipV="1">
              <a:off x="5169498" y="4457103"/>
              <a:ext cx="506807" cy="1727203"/>
            </a:xfrm>
            <a:prstGeom prst="curvedConnector2">
              <a:avLst/>
            </a:prstGeom>
            <a:ln w="31750">
              <a:tailEnd type="stealth" w="lg" len="lg"/>
            </a:ln>
          </p:spPr>
          <p:style>
            <a:lnRef idx="2">
              <a:schemeClr val="accent1"/>
            </a:lnRef>
            <a:fillRef idx="0">
              <a:schemeClr val="accent1"/>
            </a:fillRef>
            <a:effectRef idx="1">
              <a:schemeClr val="accent1"/>
            </a:effectRef>
            <a:fontRef idx="minor">
              <a:schemeClr val="tx1"/>
            </a:fontRef>
          </p:style>
        </p:cxnSp>
      </p:grpSp>
      <p:sp>
        <p:nvSpPr>
          <p:cNvPr id="46" name="Espace réservé du contenu 3"/>
          <p:cNvSpPr txBox="1">
            <a:spLocks/>
          </p:cNvSpPr>
          <p:nvPr/>
        </p:nvSpPr>
        <p:spPr>
          <a:xfrm>
            <a:off x="5490030" y="4151087"/>
            <a:ext cx="4278086" cy="2648857"/>
          </a:xfrm>
          <a:prstGeom prst="rect">
            <a:avLst/>
          </a:prstGeom>
        </p:spPr>
        <p:txBody>
          <a:bodyPr vert="horz">
            <a:normAutofit/>
          </a:bodyPr>
          <a:lstStyle/>
          <a:p>
            <a:pPr marL="320040" indent="-320040" defTabSz="914400">
              <a:spcBef>
                <a:spcPts val="700"/>
              </a:spcBef>
              <a:buClr>
                <a:schemeClr val="accent2"/>
              </a:buClr>
              <a:buSzPct val="60000"/>
              <a:defRPr/>
            </a:pPr>
            <a:r>
              <a:rPr lang="fr-FR" sz="2400"/>
              <a:t>	Scénario S12</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de véhicules</a:t>
            </a:r>
            <a:r>
              <a:rPr kumimoji="0" lang="fr-FR" sz="2000" b="0" i="0" u="none" strike="noStrike" kern="1200" cap="none" spc="0" normalizeH="0" noProof="0">
                <a:ln>
                  <a:noFill/>
                </a:ln>
                <a:solidFill>
                  <a:schemeClr val="tx1"/>
                </a:solidFill>
                <a:effectLst/>
                <a:uLnTx/>
                <a:uFillTx/>
                <a:latin typeface="+mn-lt"/>
                <a:ea typeface="+mn-ea"/>
                <a:cs typeface="+mn-cs"/>
              </a:rPr>
              <a:t> sens Fr-&gt;Be</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630 VL/heure/</a:t>
            </a:r>
            <a:r>
              <a:rPr lang="fr-FR"/>
              <a:t>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1097280" lvl="2" indent="-274320" defTabSz="914400">
              <a:spcBef>
                <a:spcPts val="550"/>
              </a:spcBef>
              <a:buClr>
                <a:schemeClr val="accent1"/>
              </a:buClr>
              <a:buSzPct val="70000"/>
              <a:buFont typeface="Courier New" pitchFamily="49" charset="0"/>
              <a:buChar char="o"/>
              <a:defRPr/>
            </a:pPr>
            <a:r>
              <a:rPr lang="fr-FR"/>
              <a:t>208 PL/heure/sens</a:t>
            </a:r>
          </a:p>
          <a:p>
            <a:pPr marL="640080" lvl="1" indent="-274320" defTabSz="914400">
              <a:spcBef>
                <a:spcPts val="550"/>
              </a:spcBef>
              <a:buClr>
                <a:schemeClr val="accent1"/>
              </a:buClr>
              <a:buSzPct val="70000"/>
              <a:buFont typeface="Wingdings 2"/>
              <a:buChar char=""/>
              <a:defRPr/>
            </a:pPr>
            <a:r>
              <a:rPr lang="fr-FR" sz="2000"/>
              <a:t>Densité de véhicules sens Be-&gt;Fr</a:t>
            </a:r>
          </a:p>
          <a:p>
            <a:pPr marL="1097280" lvl="2" indent="-274320" defTabSz="914400">
              <a:spcBef>
                <a:spcPts val="550"/>
              </a:spcBef>
              <a:buClr>
                <a:schemeClr val="accent1"/>
              </a:buClr>
              <a:buSzPct val="70000"/>
              <a:buFont typeface="Courier New" pitchFamily="49" charset="0"/>
              <a:buChar char="o"/>
              <a:defRPr/>
            </a:pPr>
            <a:r>
              <a:rPr lang="fr-FR"/>
              <a:t>1620 VL/heure/sens</a:t>
            </a:r>
          </a:p>
          <a:p>
            <a:pPr marL="1097280" lvl="2" indent="-274320" defTabSz="914400">
              <a:spcBef>
                <a:spcPts val="550"/>
              </a:spcBef>
              <a:buClr>
                <a:schemeClr val="accent1"/>
              </a:buClr>
              <a:buSzPct val="70000"/>
              <a:buFont typeface="Courier New" pitchFamily="49" charset="0"/>
              <a:buChar char="o"/>
              <a:defRPr/>
            </a:pPr>
            <a:r>
              <a:rPr lang="fr-FR"/>
              <a:t>380 PL/heure/sens</a:t>
            </a:r>
          </a:p>
          <a:p>
            <a:pPr marL="1097280" lvl="2" indent="-274320" defTabSz="914400">
              <a:spcBef>
                <a:spcPts val="550"/>
              </a:spcBef>
              <a:buClr>
                <a:schemeClr val="accent1"/>
              </a:buClr>
              <a:buSzPct val="70000"/>
              <a:buFont typeface="Courier New" pitchFamily="49" charset="0"/>
              <a:buChar char="o"/>
              <a:defRPr/>
            </a:pP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1028" name="Picture 4" descr="http://ouest.traficalert.me/IMG/moton738.png?1377327040"/>
          <p:cNvPicPr>
            <a:picLocks noChangeAspect="1" noChangeArrowheads="1"/>
          </p:cNvPicPr>
          <p:nvPr/>
        </p:nvPicPr>
        <p:blipFill>
          <a:blip r:embed="rId7"/>
          <a:srcRect/>
          <a:stretch>
            <a:fillRect/>
          </a:stretch>
        </p:blipFill>
        <p:spPr bwMode="auto">
          <a:xfrm>
            <a:off x="6683375" y="4867275"/>
            <a:ext cx="1323975" cy="13239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5">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xEl>
                                              <p:pRg st="2" end="2"/>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xEl>
                                              <p:pRg st="3" end="3"/>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5">
                                            <p:txEl>
                                              <p:pRg st="4" end="4"/>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2"/>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33" grpId="0" animBg="1"/>
      <p:bldP spid="34" grpId="0" animBg="1"/>
      <p:bldP spid="39" grpId="0"/>
      <p:bldP spid="40" grpId="0"/>
      <p:bldP spid="38" grpId="0" animBg="1"/>
      <p:bldP spid="43" grpId="0" animBg="1"/>
      <p:bldP spid="44" grpId="0" animBg="1"/>
      <p:bldP spid="35" grpId="0" uiExpand="1" build="p"/>
      <p:bldP spid="35" grpId="1" uiExpand="1" build="p"/>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perception élargie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43</a:t>
            </a:fld>
            <a:endParaRPr lang="fr-FR"/>
          </a:p>
        </p:txBody>
      </p:sp>
      <p:pic>
        <p:nvPicPr>
          <p:cNvPr id="1026" name="Picture 2"/>
          <p:cNvPicPr>
            <a:picLocks noChangeAspect="1" noChangeArrowheads="1"/>
          </p:cNvPicPr>
          <p:nvPr/>
        </p:nvPicPr>
        <p:blipFill>
          <a:blip r:embed="rId3"/>
          <a:srcRect/>
          <a:stretch>
            <a:fillRect/>
          </a:stretch>
        </p:blipFill>
        <p:spPr bwMode="auto">
          <a:xfrm>
            <a:off x="5123609" y="2106613"/>
            <a:ext cx="7068391" cy="2947987"/>
          </a:xfrm>
          <a:prstGeom prst="rect">
            <a:avLst/>
          </a:prstGeom>
          <a:noFill/>
          <a:ln w="9525">
            <a:noFill/>
            <a:miter lim="800000"/>
            <a:headEnd/>
            <a:tailEnd/>
          </a:ln>
        </p:spPr>
      </p:pic>
      <p:sp>
        <p:nvSpPr>
          <p:cNvPr id="6" name="Espace réservé du contenu 2"/>
          <p:cNvSpPr txBox="1">
            <a:spLocks/>
          </p:cNvSpPr>
          <p:nvPr/>
        </p:nvSpPr>
        <p:spPr>
          <a:xfrm>
            <a:off x="393699" y="1600201"/>
            <a:ext cx="10871201" cy="72390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Objectif : construire une carte locale dynamique</a:t>
            </a:r>
          </a:p>
        </p:txBody>
      </p:sp>
      <p:sp>
        <p:nvSpPr>
          <p:cNvPr id="8" name="Espace réservé du contenu 3"/>
          <p:cNvSpPr>
            <a:spLocks noGrp="1"/>
          </p:cNvSpPr>
          <p:nvPr>
            <p:ph sz="quarter" idx="1"/>
          </p:nvPr>
        </p:nvSpPr>
        <p:spPr>
          <a:xfrm>
            <a:off x="334264" y="2794000"/>
            <a:ext cx="4186936" cy="990600"/>
          </a:xfrm>
        </p:spPr>
        <p:txBody>
          <a:bodyPr>
            <a:normAutofit/>
          </a:bodyPr>
          <a:lstStyle/>
          <a:p>
            <a:pPr lvl="2"/>
            <a:r>
              <a:rPr lang="fr-FR" sz="2200"/>
              <a:t>Objets mobiles : 24 octets</a:t>
            </a:r>
          </a:p>
          <a:p>
            <a:pPr lvl="2"/>
            <a:r>
              <a:rPr lang="fr-FR" sz="2200"/>
              <a:t>Ojets statiques : 18 octets </a:t>
            </a:r>
          </a:p>
        </p:txBody>
      </p:sp>
      <p:graphicFrame>
        <p:nvGraphicFramePr>
          <p:cNvPr id="9" name="Table 46"/>
          <p:cNvGraphicFramePr/>
          <p:nvPr/>
        </p:nvGraphicFramePr>
        <p:xfrm>
          <a:off x="471180" y="2786332"/>
          <a:ext cx="4367520" cy="3062928"/>
        </p:xfrm>
        <a:graphic>
          <a:graphicData uri="http://schemas.openxmlformats.org/drawingml/2006/table">
            <a:tbl>
              <a:tblPr/>
              <a:tblGrid>
                <a:gridCol w="1552920">
                  <a:extLst>
                    <a:ext uri="{9D8B030D-6E8A-4147-A177-3AD203B41FA5}">
                      <a16:colId xmlns:a16="http://schemas.microsoft.com/office/drawing/2014/main" val="20000"/>
                    </a:ext>
                  </a:extLst>
                </a:gridCol>
                <a:gridCol w="952203">
                  <a:extLst>
                    <a:ext uri="{9D8B030D-6E8A-4147-A177-3AD203B41FA5}">
                      <a16:colId xmlns:a16="http://schemas.microsoft.com/office/drawing/2014/main" val="20001"/>
                    </a:ext>
                  </a:extLst>
                </a:gridCol>
                <a:gridCol w="909897">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715968">
                <a:tc>
                  <a:txBody>
                    <a:bodyPr/>
                    <a:lstStyle/>
                    <a:p>
                      <a:pPr algn="ctr">
                        <a:lnSpc>
                          <a:spcPct val="100000"/>
                        </a:lnSpc>
                      </a:pP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Taille</a:t>
                      </a:r>
                    </a:p>
                    <a:p>
                      <a:pPr algn="ctr">
                        <a:lnSpc>
                          <a:spcPct val="100000"/>
                        </a:lnSpc>
                      </a:pPr>
                      <a:r>
                        <a:rPr lang="fr-FR" sz="1600" b="1" strike="noStrike" spc="-1">
                          <a:solidFill>
                            <a:srgbClr val="FFFFFF"/>
                          </a:solidFill>
                          <a:uFill>
                            <a:solidFill>
                              <a:srgbClr val="FFFFFF"/>
                            </a:solidFill>
                          </a:uFill>
                          <a:latin typeface="Calibri"/>
                        </a:rPr>
                        <a:t>(octets)</a:t>
                      </a:r>
                      <a:endParaRPr lang="fr-FR" sz="14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Statique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Mobile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16012">
                <a:tc>
                  <a:txBody>
                    <a:bodyPr/>
                    <a:lstStyle/>
                    <a:p>
                      <a:pPr>
                        <a:lnSpc>
                          <a:spcPct val="100000"/>
                        </a:lnSpc>
                      </a:pPr>
                      <a:r>
                        <a:rPr lang="fr-FR" sz="1600" b="0" strike="noStrike" spc="-1">
                          <a:solidFill>
                            <a:srgbClr val="000000"/>
                          </a:solidFill>
                          <a:uFill>
                            <a:solidFill>
                              <a:srgbClr val="FFFFFF"/>
                            </a:solidFill>
                          </a:uFill>
                          <a:latin typeface="Calibri"/>
                        </a:rPr>
                        <a:t>Position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4</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16012">
                <a:tc>
                  <a:txBody>
                    <a:bodyPr/>
                    <a:lstStyle/>
                    <a:p>
                      <a:pPr>
                        <a:lnSpc>
                          <a:spcPct val="100000"/>
                        </a:lnSpc>
                      </a:pPr>
                      <a:r>
                        <a:rPr lang="fr-FR" sz="1600" b="0" strike="noStrike" spc="-1">
                          <a:solidFill>
                            <a:srgbClr val="000000"/>
                          </a:solidFill>
                          <a:uFill>
                            <a:solidFill>
                              <a:srgbClr val="FFFFFF"/>
                            </a:solidFill>
                          </a:uFill>
                          <a:latin typeface="Calibri"/>
                        </a:rPr>
                        <a:t>Date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8</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16012">
                <a:tc>
                  <a:txBody>
                    <a:bodyPr/>
                    <a:lstStyle/>
                    <a:p>
                      <a:pPr>
                        <a:lnSpc>
                          <a:spcPct val="100000"/>
                        </a:lnSpc>
                      </a:pPr>
                      <a:r>
                        <a:rPr lang="fr-FR" sz="1600" b="0" strike="noStrike" spc="-1">
                          <a:solidFill>
                            <a:srgbClr val="000000"/>
                          </a:solidFill>
                          <a:uFill>
                            <a:solidFill>
                              <a:srgbClr val="FFFFFF"/>
                            </a:solidFill>
                          </a:uFill>
                          <a:latin typeface="Calibri"/>
                        </a:rPr>
                        <a:t>Type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16012">
                <a:tc>
                  <a:txBody>
                    <a:bodyPr/>
                    <a:lstStyle/>
                    <a:p>
                      <a:pPr>
                        <a:lnSpc>
                          <a:spcPct val="100000"/>
                        </a:lnSpc>
                      </a:pPr>
                      <a:r>
                        <a:rPr lang="fr-FR" sz="1600" b="0" strike="noStrike" spc="-1">
                          <a:solidFill>
                            <a:srgbClr val="000000"/>
                          </a:solidFill>
                          <a:uFill>
                            <a:solidFill>
                              <a:srgbClr val="FFFFFF"/>
                            </a:solidFill>
                          </a:uFill>
                          <a:latin typeface="Calibri"/>
                        </a:rPr>
                        <a:t>Vitesse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16012">
                <a:tc>
                  <a:txBody>
                    <a:bodyPr/>
                    <a:lstStyle/>
                    <a:p>
                      <a:pPr>
                        <a:lnSpc>
                          <a:spcPct val="100000"/>
                        </a:lnSpc>
                      </a:pPr>
                      <a:r>
                        <a:rPr lang="fr-FR" sz="1600" b="0" strike="noStrike" spc="-1">
                          <a:solidFill>
                            <a:srgbClr val="000000"/>
                          </a:solidFill>
                          <a:uFill>
                            <a:solidFill>
                              <a:srgbClr val="FFFFFF"/>
                            </a:solidFill>
                          </a:uFill>
                          <a:latin typeface="Calibri"/>
                        </a:rPr>
                        <a:t>Accéleration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16012">
                <a:tc>
                  <a:txBody>
                    <a:bodyPr/>
                    <a:lstStyle/>
                    <a:p>
                      <a:pPr>
                        <a:lnSpc>
                          <a:spcPct val="100000"/>
                        </a:lnSpc>
                      </a:pPr>
                      <a:r>
                        <a:rPr lang="fr-FR" sz="1600" b="0" strike="noStrike" spc="-1">
                          <a:solidFill>
                            <a:srgbClr val="000000"/>
                          </a:solidFill>
                          <a:uFill>
                            <a:solidFill>
                              <a:srgbClr val="FFFFFF"/>
                            </a:solidFill>
                          </a:uFill>
                          <a:latin typeface="Calibri"/>
                        </a:rPr>
                        <a:t>Taille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6</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6"/>
                  </a:ext>
                </a:extLst>
              </a:tr>
              <a:tr h="216012">
                <a:tc>
                  <a:txBody>
                    <a:bodyPr/>
                    <a:lstStyle/>
                    <a:p>
                      <a:pPr>
                        <a:lnSpc>
                          <a:spcPct val="100000"/>
                        </a:lnSpc>
                      </a:pPr>
                      <a:r>
                        <a:rPr lang="fr-FR" sz="1600" b="1" strike="noStrike" spc="-1">
                          <a:solidFill>
                            <a:srgbClr val="000000"/>
                          </a:solidFill>
                          <a:uFill>
                            <a:solidFill>
                              <a:srgbClr val="FFFFFF"/>
                            </a:solidFill>
                          </a:uFill>
                          <a:latin typeface="+mj-lt"/>
                        </a:rPr>
                        <a:t>Total (octects)</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endParaRPr lang="fr-FR" sz="1600" b="1" strike="noStrike" spc="-1">
                        <a:solidFill>
                          <a:srgbClr val="000000"/>
                        </a:solidFill>
                        <a:uFill>
                          <a:solidFill>
                            <a:srgbClr val="FFFFFF"/>
                          </a:solidFill>
                        </a:uFill>
                        <a:latin typeface="+mj-lt"/>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18</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24</a:t>
                      </a: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7"/>
                  </a:ext>
                </a:extLst>
              </a:tr>
            </a:tbl>
          </a:graphicData>
        </a:graphic>
      </p:graphicFrame>
      <p:sp>
        <p:nvSpPr>
          <p:cNvPr id="10" name="Espace réservé du contenu 3"/>
          <p:cNvSpPr txBox="1">
            <a:spLocks/>
          </p:cNvSpPr>
          <p:nvPr/>
        </p:nvSpPr>
        <p:spPr>
          <a:xfrm>
            <a:off x="393699" y="2160814"/>
            <a:ext cx="4275836" cy="6350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Besoins applicatifs </a:t>
            </a:r>
          </a:p>
        </p:txBody>
      </p:sp>
      <p:pic>
        <p:nvPicPr>
          <p:cNvPr id="4" name="Picture 2"/>
          <p:cNvPicPr>
            <a:picLocks noChangeAspect="1" noChangeArrowheads="1"/>
          </p:cNvPicPr>
          <p:nvPr/>
        </p:nvPicPr>
        <p:blipFill>
          <a:blip r:embed="rId4"/>
          <a:srcRect/>
          <a:stretch>
            <a:fillRect/>
          </a:stretch>
        </p:blipFill>
        <p:spPr bwMode="auto">
          <a:xfrm>
            <a:off x="195943" y="3074830"/>
            <a:ext cx="5410200" cy="2506820"/>
          </a:xfrm>
          <a:prstGeom prst="rect">
            <a:avLst/>
          </a:prstGeom>
          <a:noFill/>
          <a:ln w="9525">
            <a:noFill/>
            <a:miter lim="800000"/>
            <a:headEnd/>
            <a:tailEnd/>
          </a:ln>
        </p:spPr>
      </p:pic>
      <p:sp>
        <p:nvSpPr>
          <p:cNvPr id="13" name="Rectangle 12"/>
          <p:cNvSpPr/>
          <p:nvPr/>
        </p:nvSpPr>
        <p:spPr>
          <a:xfrm>
            <a:off x="208643" y="5903893"/>
            <a:ext cx="6096000" cy="954107"/>
          </a:xfrm>
          <a:prstGeom prst="rect">
            <a:avLst/>
          </a:prstGeom>
        </p:spPr>
        <p:txBody>
          <a:bodyPr>
            <a:spAutoFit/>
          </a:bodyPr>
          <a:lstStyle/>
          <a:p>
            <a:r>
              <a:rPr lang="fr-FR" sz="1400"/>
              <a:t>Source : Nader Chaabouni, Abdelhakim Senhaji Had, Jihene Rezgui, and Soumaya Cherkaoui. Setting </a:t>
            </a:r>
            <a:r>
              <a:rPr lang="en-US" sz="1400"/>
              <a:t>up an extended perception in a vehicular network environment : A proof of concept. In Wireless Communications and Networking Conference (WCNC), 2016 IEEE, pages 1{7.</a:t>
            </a:r>
            <a:endParaRPr lang="fr-FR" sz="1400"/>
          </a:p>
        </p:txBody>
      </p:sp>
      <p:sp>
        <p:nvSpPr>
          <p:cNvPr id="14" name="ZoneTexte 13"/>
          <p:cNvSpPr txBox="1"/>
          <p:nvPr/>
        </p:nvSpPr>
        <p:spPr>
          <a:xfrm>
            <a:off x="379639" y="5453559"/>
            <a:ext cx="5348061" cy="954107"/>
          </a:xfrm>
          <a:prstGeom prst="rect">
            <a:avLst/>
          </a:prstGeom>
          <a:noFill/>
        </p:spPr>
        <p:txBody>
          <a:bodyPr wrap="square" rtlCol="0">
            <a:spAutoFit/>
          </a:bodyPr>
          <a:lstStyle/>
          <a:p>
            <a:r>
              <a:rPr lang="fr-FR" sz="1400" i="1"/>
              <a:t>Source : </a:t>
            </a:r>
            <a:r>
              <a:rPr lang="en-US" sz="1400"/>
              <a:t>Pollard, Evangeline, and Denis Gingras. "Improved low cost GPS localization by using communicative vehicles." </a:t>
            </a:r>
            <a:r>
              <a:rPr lang="en-US" sz="1400" i="1"/>
              <a:t>12th International Conference on Control, Automation, Robotics and Vision, ICARCV</a:t>
            </a:r>
            <a:r>
              <a:rPr lang="en-US" sz="1400"/>
              <a:t>. 2012.</a:t>
            </a:r>
            <a:endParaRPr lang="fr-FR" sz="1400"/>
          </a:p>
          <a:p>
            <a:pPr algn="ctr"/>
            <a:endParaRPr lang="fr-FR" sz="1400" i="1"/>
          </a:p>
        </p:txBody>
      </p:sp>
      <p:sp>
        <p:nvSpPr>
          <p:cNvPr id="12" name="Espace réservé du contenu 3"/>
          <p:cNvSpPr txBox="1">
            <a:spLocks/>
          </p:cNvSpPr>
          <p:nvPr/>
        </p:nvSpPr>
        <p:spPr>
          <a:xfrm>
            <a:off x="393699" y="4216400"/>
            <a:ext cx="11607800" cy="26416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800"/>
              <a:t>Adaptation à CBL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200" b="0" i="0" u="none" strike="noStrike" kern="1200" cap="none" spc="0" normalizeH="0" baseline="0" noProof="0">
                <a:ln>
                  <a:noFill/>
                </a:ln>
                <a:solidFill>
                  <a:schemeClr val="tx1"/>
                </a:solidFill>
                <a:effectLst/>
                <a:uLnTx/>
                <a:uFillTx/>
                <a:latin typeface="+mn-lt"/>
                <a:ea typeface="+mn-ea"/>
                <a:cs typeface="+mn-cs"/>
              </a:rPr>
              <a:t>Les nœuds feuille transmettent </a:t>
            </a:r>
            <a:r>
              <a:rPr kumimoji="0" lang="fr-FR" sz="2200" b="0" i="0" u="none" strike="noStrike" kern="1200" cap="none" spc="0" normalizeH="0" noProof="0">
                <a:ln>
                  <a:noFill/>
                </a:ln>
                <a:solidFill>
                  <a:schemeClr val="tx1"/>
                </a:solidFill>
                <a:effectLst/>
                <a:uLnTx/>
                <a:uFillTx/>
                <a:latin typeface="+mn-lt"/>
                <a:ea typeface="+mn-ea"/>
                <a:cs typeface="+mn-cs"/>
              </a:rPr>
              <a:t>leur carte locale</a:t>
            </a:r>
          </a:p>
          <a:p>
            <a:pPr marL="914400" marR="0" lvl="2" indent="-228600" algn="l" defTabSz="914400" rtl="0" eaLnBrk="1" fontAlgn="auto" latinLnBrk="0" hangingPunct="1">
              <a:lnSpc>
                <a:spcPct val="100000"/>
              </a:lnSpc>
              <a:spcBef>
                <a:spcPts val="500"/>
              </a:spcBef>
              <a:spcAft>
                <a:spcPts val="0"/>
              </a:spcAft>
              <a:buClr>
                <a:schemeClr val="accent2"/>
              </a:buClr>
              <a:buSzPct val="75000"/>
              <a:tabLst/>
              <a:defRPr/>
            </a:pPr>
            <a:r>
              <a:rPr lang="fr-FR" sz="2200"/>
              <a:t>   </a:t>
            </a:r>
            <a:r>
              <a:rPr kumimoji="0" lang="fr-FR" sz="2200" b="0" i="0" u="none" strike="noStrike" kern="1200" cap="none" spc="0" normalizeH="0" noProof="0">
                <a:ln>
                  <a:noFill/>
                </a:ln>
                <a:solidFill>
                  <a:schemeClr val="tx1"/>
                </a:solidFill>
                <a:effectLst/>
                <a:uLnTx/>
                <a:uFillTx/>
                <a:latin typeface="+mn-lt"/>
                <a:ea typeface="+mn-ea"/>
                <a:cs typeface="+mn-cs"/>
              </a:rPr>
              <a:t> à leur nœud branche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200" baseline="0"/>
              <a:t>Les nœuds branche fusionnent</a:t>
            </a:r>
            <a:r>
              <a:rPr lang="fr-FR" sz="2200"/>
              <a:t> les informations reçues et les retransmettent à leurs nœuds feuille et au nœud branche amont et aval</a:t>
            </a:r>
            <a:endParaRPr kumimoji="0" lang="fr-FR" sz="2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p:bldP spid="13" grpId="0"/>
      <p:bldP spid="13" grpId="1"/>
      <p:bldP spid="14" grpId="0"/>
      <p:bldP spid="1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4513" y="3548891"/>
            <a:ext cx="6487887" cy="3381680"/>
          </a:xfrm>
          <a:prstGeom prst="rect">
            <a:avLst/>
          </a:prstGeom>
          <a:noFill/>
          <a:ln w="9525">
            <a:noFill/>
            <a:miter lim="800000"/>
            <a:headEnd/>
            <a:tailEnd/>
          </a:ln>
        </p:spPr>
      </p:pic>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44</a:t>
            </a:fld>
            <a:endParaRPr lang="fr-FR"/>
          </a:p>
        </p:txBody>
      </p:sp>
      <p:sp>
        <p:nvSpPr>
          <p:cNvPr id="4" name="Espace réservé du contenu 3"/>
          <p:cNvSpPr>
            <a:spLocks noGrp="1"/>
          </p:cNvSpPr>
          <p:nvPr>
            <p:ph sz="quarter" idx="1"/>
          </p:nvPr>
        </p:nvSpPr>
        <p:spPr>
          <a:xfrm>
            <a:off x="275771" y="1600199"/>
            <a:ext cx="5950858" cy="914401"/>
          </a:xfrm>
        </p:spPr>
        <p:txBody>
          <a:bodyPr>
            <a:noAutofit/>
          </a:bodyPr>
          <a:lstStyle/>
          <a:p>
            <a:r>
              <a:rPr lang="fr-FR" sz="2400"/>
              <a:t>Variation de l’intervalle d’envoi :</a:t>
            </a:r>
          </a:p>
          <a:p>
            <a:pPr lvl="2"/>
            <a:r>
              <a:rPr lang="fr-FR" sz="2000"/>
              <a:t>De 50 ms à 500 ms (2 Hz à 20 Hz)</a:t>
            </a:r>
          </a:p>
          <a:p>
            <a:endParaRPr lang="fr-FR" sz="2400"/>
          </a:p>
        </p:txBody>
      </p:sp>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à 90 % pour un interval d’envoi de 175 ms</a:t>
            </a:r>
          </a:p>
        </p:txBody>
      </p:sp>
      <p:pic>
        <p:nvPicPr>
          <p:cNvPr id="2051" name="Picture 3"/>
          <p:cNvPicPr>
            <a:picLocks noChangeAspect="1" noChangeArrowheads="1"/>
          </p:cNvPicPr>
          <p:nvPr/>
        </p:nvPicPr>
        <p:blipFill>
          <a:blip r:embed="rId4"/>
          <a:srcRect/>
          <a:stretch>
            <a:fillRect/>
          </a:stretch>
        </p:blipFill>
        <p:spPr bwMode="auto">
          <a:xfrm>
            <a:off x="5740400" y="1535113"/>
            <a:ext cx="6451600" cy="3413509"/>
          </a:xfrm>
          <a:prstGeom prst="rect">
            <a:avLst/>
          </a:prstGeom>
          <a:noFill/>
          <a:ln w="9525">
            <a:noFill/>
            <a:miter lim="800000"/>
            <a:headEnd/>
            <a:tailEnd/>
          </a:ln>
        </p:spPr>
      </p:pic>
      <p:sp>
        <p:nvSpPr>
          <p:cNvPr id="8" name="Ellipse 7"/>
          <p:cNvSpPr/>
          <p:nvPr/>
        </p:nvSpPr>
        <p:spPr>
          <a:xfrm>
            <a:off x="2411186" y="531948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514" y="3578614"/>
            <a:ext cx="6270625" cy="3279386"/>
          </a:xfrm>
          <a:prstGeom prst="rect">
            <a:avLst/>
          </a:prstGeom>
          <a:noFill/>
          <a:ln w="9525">
            <a:noFill/>
            <a:miter lim="800000"/>
            <a:headEnd/>
            <a:tailEnd/>
          </a:ln>
        </p:spPr>
      </p:pic>
      <p:sp>
        <p:nvSpPr>
          <p:cNvPr id="11" name="Ellipse 10"/>
          <p:cNvSpPr/>
          <p:nvPr/>
        </p:nvSpPr>
        <p:spPr>
          <a:xfrm>
            <a:off x="2400492" y="4396777"/>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3"/>
          <p:cNvSpPr txBox="1">
            <a:spLocks/>
          </p:cNvSpPr>
          <p:nvPr/>
        </p:nvSpPr>
        <p:spPr>
          <a:xfrm>
            <a:off x="7206718" y="1527342"/>
            <a:ext cx="1588367"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IP</a:t>
            </a:r>
          </a:p>
        </p:txBody>
      </p:sp>
      <p:sp>
        <p:nvSpPr>
          <p:cNvPr id="13" name="Espace réservé du contenu 3"/>
          <p:cNvSpPr txBox="1">
            <a:spLocks/>
          </p:cNvSpPr>
          <p:nvPr/>
        </p:nvSpPr>
        <p:spPr>
          <a:xfrm>
            <a:off x="753781" y="3388226"/>
            <a:ext cx="4311513"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Taux de paquets reçus</a:t>
            </a:r>
          </a:p>
        </p:txBody>
      </p:sp>
      <p:sp>
        <p:nvSpPr>
          <p:cNvPr id="14" name="Espace réservé du contenu 3"/>
          <p:cNvSpPr txBox="1">
            <a:spLocks/>
          </p:cNvSpPr>
          <p:nvPr/>
        </p:nvSpPr>
        <p:spPr>
          <a:xfrm>
            <a:off x="275771" y="2510589"/>
            <a:ext cx="4937913" cy="653716"/>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Synchronisation parfaite à 175 ms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7" name="Espace réservé du contenu 3"/>
          <p:cNvSpPr txBox="1">
            <a:spLocks/>
          </p:cNvSpPr>
          <p:nvPr/>
        </p:nvSpPr>
        <p:spPr>
          <a:xfrm>
            <a:off x="1016375" y="3276313"/>
            <a:ext cx="2931511"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WLAN</a:t>
            </a:r>
          </a:p>
        </p:txBody>
      </p:sp>
      <p:sp>
        <p:nvSpPr>
          <p:cNvPr id="18" name="Ellipse 17"/>
          <p:cNvSpPr/>
          <p:nvPr/>
        </p:nvSpPr>
        <p:spPr>
          <a:xfrm>
            <a:off x="8049986" y="3695698"/>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3"/>
          <p:cNvSpPr txBox="1">
            <a:spLocks/>
          </p:cNvSpPr>
          <p:nvPr/>
        </p:nvSpPr>
        <p:spPr>
          <a:xfrm>
            <a:off x="6633212" y="5914574"/>
            <a:ext cx="5142863" cy="7982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Délai</a:t>
            </a:r>
            <a:r>
              <a:rPr kumimoji="0" lang="fr-FR" sz="2400" b="0" i="0" u="none" strike="noStrike" kern="1200" cap="none" spc="0" normalizeH="0" noProof="0">
                <a:ln>
                  <a:noFill/>
                </a:ln>
                <a:solidFill>
                  <a:schemeClr val="tx1"/>
                </a:solidFill>
                <a:effectLst/>
                <a:uLnTx/>
                <a:uFillTx/>
                <a:latin typeface="+mn-lt"/>
                <a:ea typeface="+mn-ea"/>
                <a:cs typeface="+mn-cs"/>
              </a:rPr>
              <a:t> WLAN inférieur à 0,4 ms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5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11" grpId="0" animBg="1"/>
      <p:bldP spid="11" grpId="1" animBg="1"/>
      <p:bldP spid="12" grpId="0"/>
      <p:bldP spid="13" grpId="0"/>
      <p:bldP spid="13" grpId="1"/>
      <p:bldP spid="14" grpId="0"/>
      <p:bldP spid="17" grpId="0"/>
      <p:bldP spid="18"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localisation coopérative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45</a:t>
            </a:fld>
            <a:endParaRPr lang="fr-FR"/>
          </a:p>
        </p:txBody>
      </p:sp>
      <p:sp>
        <p:nvSpPr>
          <p:cNvPr id="4" name="Espace réservé du contenu 3"/>
          <p:cNvSpPr>
            <a:spLocks noGrp="1"/>
          </p:cNvSpPr>
          <p:nvPr>
            <p:ph sz="quarter" idx="1"/>
          </p:nvPr>
        </p:nvSpPr>
        <p:spPr>
          <a:xfrm>
            <a:off x="816863" y="1600200"/>
            <a:ext cx="9250589" cy="5257800"/>
          </a:xfrm>
        </p:spPr>
        <p:txBody>
          <a:bodyPr>
            <a:normAutofit fontScale="92500" lnSpcReduction="10000"/>
          </a:bodyPr>
          <a:lstStyle/>
          <a:p>
            <a:r>
              <a:rPr lang="fr-FR"/>
              <a:t>Localisation nécessaire pour de nombreuses applications</a:t>
            </a:r>
          </a:p>
          <a:p>
            <a:pPr lvl="2"/>
            <a:r>
              <a:rPr lang="fr-FR"/>
              <a:t>Faible précision du positionnement par GPS</a:t>
            </a:r>
          </a:p>
          <a:p>
            <a:pPr lvl="2"/>
            <a:r>
              <a:rPr lang="fr-FR"/>
              <a:t>Besoin de localisation précise</a:t>
            </a:r>
          </a:p>
          <a:p>
            <a:r>
              <a:rPr lang="fr-FR"/>
              <a:t>L'information de localisation d’un récepteur GPS est entaché d’erreurs :</a:t>
            </a:r>
          </a:p>
          <a:p>
            <a:pPr lvl="2"/>
            <a:r>
              <a:rPr lang="fr-FR"/>
              <a:t>Erreurs communes</a:t>
            </a:r>
          </a:p>
          <a:p>
            <a:pPr lvl="2"/>
            <a:r>
              <a:rPr lang="fr-FR"/>
              <a:t>Erreurs non communes</a:t>
            </a:r>
          </a:p>
          <a:p>
            <a:r>
              <a:rPr lang="fr-FR"/>
              <a:t>Amélioration du positionnement par localisation coopérative</a:t>
            </a:r>
          </a:p>
          <a:p>
            <a:pPr lvl="2"/>
            <a:r>
              <a:rPr lang="fr-FR"/>
              <a:t>Application CMM (corrélation cartographique coopérative)</a:t>
            </a:r>
          </a:p>
          <a:p>
            <a:pPr lvl="3">
              <a:buFont typeface="Wingdings" pitchFamily="2" charset="2"/>
              <a:buChar char="Ø"/>
            </a:pPr>
            <a:r>
              <a:rPr lang="fr-FR"/>
              <a:t>Diffusion des mesures de pseudo-distance         pour chaque j-satellite visible</a:t>
            </a:r>
          </a:p>
          <a:p>
            <a:pPr lvl="3">
              <a:buFont typeface="Wingdings" pitchFamily="2" charset="2"/>
              <a:buChar char="Ø"/>
            </a:pPr>
            <a:r>
              <a:rPr lang="fr-FR"/>
              <a:t>Calcul de la nouvelle position en fonction des contraintes du réseau routier</a:t>
            </a:r>
          </a:p>
          <a:p>
            <a:pPr lvl="2"/>
            <a:r>
              <a:rPr lang="fr-FR"/>
              <a:t>Application DDGPS (station de base dynamique)</a:t>
            </a:r>
          </a:p>
          <a:p>
            <a:pPr lvl="3">
              <a:buFont typeface="Wingdings" pitchFamily="2" charset="2"/>
              <a:buChar char="Ø"/>
            </a:pPr>
            <a:r>
              <a:rPr lang="fr-FR"/>
              <a:t>Calcul et diffusion de la correction de pseudo-distance                                   ,</a:t>
            </a:r>
          </a:p>
          <a:p>
            <a:pPr lvl="3">
              <a:buNone/>
            </a:pPr>
            <a:r>
              <a:rPr lang="fr-FR"/>
              <a:t>ainsi que de sa variance        . Fusion des corrections si données indépendantes.</a:t>
            </a:r>
          </a:p>
        </p:txBody>
      </p:sp>
      <p:pic>
        <p:nvPicPr>
          <p:cNvPr id="1026" name="Picture 2"/>
          <p:cNvPicPr>
            <a:picLocks noChangeAspect="1" noChangeArrowheads="1"/>
          </p:cNvPicPr>
          <p:nvPr/>
        </p:nvPicPr>
        <p:blipFill>
          <a:blip r:embed="rId3"/>
          <a:srcRect l="53558" t="3192" r="1916" b="53342"/>
          <a:stretch>
            <a:fillRect/>
          </a:stretch>
        </p:blipFill>
        <p:spPr bwMode="auto">
          <a:xfrm>
            <a:off x="9985963" y="3407178"/>
            <a:ext cx="2045607" cy="1440000"/>
          </a:xfrm>
          <a:prstGeom prst="rect">
            <a:avLst/>
          </a:prstGeom>
          <a:noFill/>
          <a:ln w="9525">
            <a:noFill/>
            <a:miter lim="800000"/>
            <a:headEnd/>
            <a:tailEnd/>
          </a:ln>
        </p:spPr>
      </p:pic>
      <p:pic>
        <p:nvPicPr>
          <p:cNvPr id="6" name="Picture 2"/>
          <p:cNvPicPr>
            <a:picLocks noChangeAspect="1" noChangeArrowheads="1"/>
          </p:cNvPicPr>
          <p:nvPr/>
        </p:nvPicPr>
        <p:blipFill>
          <a:blip r:embed="rId3"/>
          <a:srcRect l="28641" t="54409" r="26853" b="1360"/>
          <a:stretch>
            <a:fillRect/>
          </a:stretch>
        </p:blipFill>
        <p:spPr bwMode="auto">
          <a:xfrm>
            <a:off x="9985963" y="5039885"/>
            <a:ext cx="2009302" cy="1440000"/>
          </a:xfrm>
          <a:prstGeom prst="rect">
            <a:avLst/>
          </a:prstGeom>
          <a:noFill/>
          <a:ln w="9525">
            <a:noFill/>
            <a:miter lim="800000"/>
            <a:headEnd/>
            <a:tailEnd/>
          </a:ln>
        </p:spPr>
      </p:pic>
      <p:pic>
        <p:nvPicPr>
          <p:cNvPr id="8" name="Picture 2"/>
          <p:cNvPicPr>
            <a:picLocks noChangeAspect="1" noChangeArrowheads="1"/>
          </p:cNvPicPr>
          <p:nvPr/>
        </p:nvPicPr>
        <p:blipFill>
          <a:blip r:embed="rId3"/>
          <a:srcRect l="3198" t="2616" r="51397" b="53309"/>
          <a:stretch>
            <a:fillRect/>
          </a:stretch>
        </p:blipFill>
        <p:spPr bwMode="auto">
          <a:xfrm>
            <a:off x="9985963" y="1774470"/>
            <a:ext cx="2057142" cy="1440000"/>
          </a:xfrm>
          <a:prstGeom prst="rect">
            <a:avLst/>
          </a:prstGeom>
          <a:noFill/>
          <a:ln w="9525">
            <a:noFill/>
            <a:miter lim="800000"/>
            <a:headEnd/>
            <a:tailEnd/>
          </a:ln>
        </p:spPr>
      </p:pic>
      <p:pic>
        <p:nvPicPr>
          <p:cNvPr id="1029" name="Picture 5"/>
          <p:cNvPicPr>
            <a:picLocks noChangeAspect="1" noChangeArrowheads="1"/>
          </p:cNvPicPr>
          <p:nvPr/>
        </p:nvPicPr>
        <p:blipFill>
          <a:blip r:embed="rId4"/>
          <a:srcRect/>
          <a:stretch>
            <a:fillRect/>
          </a:stretch>
        </p:blipFill>
        <p:spPr bwMode="auto">
          <a:xfrm>
            <a:off x="5561186" y="3611673"/>
            <a:ext cx="2952750" cy="666750"/>
          </a:xfrm>
          <a:prstGeom prst="rect">
            <a:avLst/>
          </a:prstGeom>
          <a:noFill/>
          <a:ln w="9525">
            <a:noFill/>
            <a:miter lim="800000"/>
            <a:headEnd/>
            <a:tailEnd/>
          </a:ln>
        </p:spPr>
      </p:pic>
      <p:sp>
        <p:nvSpPr>
          <p:cNvPr id="1031" name="Rectangle 7"/>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3"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8" name="Picture 5"/>
          <p:cNvPicPr>
            <a:picLocks noChangeAspect="1" noChangeArrowheads="1"/>
          </p:cNvPicPr>
          <p:nvPr/>
        </p:nvPicPr>
        <p:blipFill>
          <a:blip r:embed="rId4"/>
          <a:srcRect l="4264" t="13904" r="82552" b="26351"/>
          <a:stretch>
            <a:fillRect/>
          </a:stretch>
        </p:blipFill>
        <p:spPr bwMode="auto">
          <a:xfrm>
            <a:off x="6427960" y="5069939"/>
            <a:ext cx="389299" cy="398353"/>
          </a:xfrm>
          <a:prstGeom prst="rect">
            <a:avLst/>
          </a:prstGeom>
          <a:noFill/>
          <a:ln w="9525">
            <a:noFill/>
            <a:miter lim="800000"/>
            <a:headEnd/>
            <a:tailEnd/>
          </a:ln>
        </p:spPr>
      </p:pic>
      <p:pic>
        <p:nvPicPr>
          <p:cNvPr id="1036" name="Picture 12"/>
          <p:cNvPicPr>
            <a:picLocks noChangeAspect="1" noChangeArrowheads="1"/>
          </p:cNvPicPr>
          <p:nvPr/>
        </p:nvPicPr>
        <p:blipFill>
          <a:blip r:embed="rId5">
            <a:clrChange>
              <a:clrFrom>
                <a:srgbClr val="FFFFFF"/>
              </a:clrFrom>
              <a:clrTo>
                <a:srgbClr val="FFFFFF">
                  <a:alpha val="0"/>
                </a:srgbClr>
              </a:clrTo>
            </a:clrChange>
          </a:blip>
          <a:srcRect r="10934"/>
          <a:stretch>
            <a:fillRect/>
          </a:stretch>
        </p:blipFill>
        <p:spPr bwMode="auto">
          <a:xfrm>
            <a:off x="7713270" y="5904839"/>
            <a:ext cx="1747600" cy="600075"/>
          </a:xfrm>
          <a:prstGeom prst="rect">
            <a:avLst/>
          </a:prstGeom>
          <a:noFill/>
          <a:ln w="9525">
            <a:noFill/>
            <a:miter lim="800000"/>
            <a:headEnd/>
            <a:tailEnd/>
          </a:ln>
        </p:spPr>
      </p:pic>
      <p:pic>
        <p:nvPicPr>
          <p:cNvPr id="1038" name="Picture 14"/>
          <p:cNvPicPr>
            <a:picLocks noChangeAspect="1" noChangeArrowheads="1"/>
          </p:cNvPicPr>
          <p:nvPr/>
        </p:nvPicPr>
        <p:blipFill>
          <a:blip r:embed="rId6"/>
          <a:srcRect/>
          <a:stretch>
            <a:fillRect/>
          </a:stretch>
        </p:blipFill>
        <p:spPr bwMode="auto">
          <a:xfrm>
            <a:off x="4407433" y="6326722"/>
            <a:ext cx="402726" cy="381895"/>
          </a:xfrm>
          <a:prstGeom prst="rect">
            <a:avLst/>
          </a:prstGeom>
          <a:noFill/>
          <a:ln w="9525">
            <a:noFill/>
            <a:miter lim="800000"/>
            <a:headEnd/>
            <a:tailEnd/>
          </a:ln>
        </p:spPr>
      </p:pic>
    </p:spTree>
    <p:extLst>
      <p:ext uri="{BB962C8B-B14F-4D97-AF65-F5344CB8AC3E}">
        <p14:creationId xmlns:p14="http://schemas.microsoft.com/office/powerpoint/2010/main" val="23791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Adaptation au schéma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46</a:t>
            </a:fld>
            <a:endParaRPr lang="fr-FR"/>
          </a:p>
        </p:txBody>
      </p:sp>
      <p:sp>
        <p:nvSpPr>
          <p:cNvPr id="4" name="Espace réservé du contenu 3"/>
          <p:cNvSpPr>
            <a:spLocks noGrp="1"/>
          </p:cNvSpPr>
          <p:nvPr>
            <p:ph sz="quarter" idx="1"/>
          </p:nvPr>
        </p:nvSpPr>
        <p:spPr>
          <a:xfrm>
            <a:off x="816865" y="1600200"/>
            <a:ext cx="6760886" cy="5135578"/>
          </a:xfrm>
        </p:spPr>
        <p:txBody>
          <a:bodyPr>
            <a:normAutofit fontScale="85000" lnSpcReduction="10000"/>
          </a:bodyPr>
          <a:lstStyle/>
          <a:p>
            <a:pPr marL="0" indent="0">
              <a:buNone/>
            </a:pPr>
            <a:r>
              <a:rPr lang="fr-FR" sz="2400" i="1"/>
              <a:t>La définition des nœuds branche et feuille créent des groupes disjoints et indépendant identifiable par le nombre branche</a:t>
            </a:r>
          </a:p>
          <a:p>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p:txBody>
      </p:sp>
      <p:pic>
        <p:nvPicPr>
          <p:cNvPr id="5" name="Picture 3"/>
          <p:cNvPicPr>
            <a:picLocks noChangeAspect="1" noChangeArrowheads="1"/>
          </p:cNvPicPr>
          <p:nvPr/>
        </p:nvPicPr>
        <p:blipFill>
          <a:blip r:embed="rId3"/>
          <a:srcRect/>
          <a:stretch>
            <a:fillRect/>
          </a:stretch>
        </p:blipFill>
        <p:spPr bwMode="auto">
          <a:xfrm>
            <a:off x="7489117" y="1943503"/>
            <a:ext cx="4320000" cy="1670625"/>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7600396" y="4161858"/>
            <a:ext cx="4320000" cy="2259438"/>
          </a:xfrm>
          <a:prstGeom prst="rect">
            <a:avLst/>
          </a:prstGeom>
          <a:noFill/>
          <a:ln w="9525">
            <a:noFill/>
            <a:miter lim="800000"/>
            <a:headEnd/>
            <a:tailEnd/>
          </a:ln>
        </p:spPr>
      </p:pic>
      <p:sp>
        <p:nvSpPr>
          <p:cNvPr id="7" name="Espace réservé du contenu 3"/>
          <p:cNvSpPr txBox="1">
            <a:spLocks/>
          </p:cNvSpPr>
          <p:nvPr/>
        </p:nvSpPr>
        <p:spPr>
          <a:xfrm>
            <a:off x="8903828" y="1556802"/>
            <a:ext cx="1878850"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CMM</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8893264" y="3809605"/>
            <a:ext cx="2052376"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DDGPS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5"/>
          <a:srcRect t="43401"/>
          <a:stretch>
            <a:fillRect/>
          </a:stretch>
        </p:blipFill>
        <p:spPr bwMode="auto">
          <a:xfrm>
            <a:off x="914400" y="3305316"/>
            <a:ext cx="9324975" cy="3552684"/>
          </a:xfrm>
          <a:prstGeom prst="rect">
            <a:avLst/>
          </a:prstGeom>
          <a:noFill/>
          <a:ln w="9525">
            <a:noFill/>
            <a:miter lim="800000"/>
            <a:headEnd/>
            <a:tailEnd/>
          </a:ln>
        </p:spPr>
      </p:pic>
      <p:pic>
        <p:nvPicPr>
          <p:cNvPr id="10" name="Picture 2"/>
          <p:cNvPicPr>
            <a:picLocks noChangeAspect="1" noChangeArrowheads="1"/>
          </p:cNvPicPr>
          <p:nvPr/>
        </p:nvPicPr>
        <p:blipFill>
          <a:blip r:embed="rId5"/>
          <a:srcRect l="24255" r="20404" b="58882"/>
          <a:stretch>
            <a:fillRect/>
          </a:stretch>
        </p:blipFill>
        <p:spPr bwMode="auto">
          <a:xfrm>
            <a:off x="3975697" y="1555759"/>
            <a:ext cx="3603279" cy="1802133"/>
          </a:xfrm>
          <a:prstGeom prst="rect">
            <a:avLst/>
          </a:prstGeom>
          <a:noFill/>
          <a:ln w="9525">
            <a:noFill/>
            <a:miter lim="800000"/>
            <a:headEnd/>
            <a:tailEnd/>
          </a:ln>
        </p:spPr>
      </p:pic>
    </p:spTree>
    <p:extLst>
      <p:ext uri="{BB962C8B-B14F-4D97-AF65-F5344CB8AC3E}">
        <p14:creationId xmlns:p14="http://schemas.microsoft.com/office/powerpoint/2010/main" val="355471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7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4" grpId="1" build="p"/>
      <p:bldP spid="7" grpId="0"/>
      <p:bldP spid="7" grpId="1"/>
      <p:bldP spid="8" grpId="0"/>
      <p:bldP spid="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47</a:t>
            </a:fld>
            <a:endParaRPr lang="fr-FR"/>
          </a:p>
        </p:txBody>
      </p:sp>
      <p:sp>
        <p:nvSpPr>
          <p:cNvPr id="4" name="Espace réservé du contenu 3"/>
          <p:cNvSpPr>
            <a:spLocks noGrp="1"/>
          </p:cNvSpPr>
          <p:nvPr>
            <p:ph sz="quarter" idx="1"/>
          </p:nvPr>
        </p:nvSpPr>
        <p:spPr>
          <a:xfrm>
            <a:off x="816864" y="1600200"/>
            <a:ext cx="4517136" cy="1765300"/>
          </a:xfrm>
        </p:spPr>
        <p:txBody>
          <a:bodyPr>
            <a:normAutofit fontScale="77500" lnSpcReduction="20000"/>
          </a:bodyPr>
          <a:lstStyle/>
          <a:p>
            <a:r>
              <a:rPr lang="fr-FR"/>
              <a:t>Délais toujours inférieurs à 400 ms et en moyenne inférieur à 300ms</a:t>
            </a:r>
          </a:p>
          <a:p>
            <a:r>
              <a:rPr lang="fr-FR"/>
              <a:t>125 ms correspond à la limite d’interval d’envoi qui donne des délais inférieur à 125 ms</a:t>
            </a:r>
          </a:p>
          <a:p>
            <a:endParaRPr lang="fr-FR"/>
          </a:p>
        </p:txBody>
      </p:sp>
      <p:pic>
        <p:nvPicPr>
          <p:cNvPr id="2055" name="Picture 7"/>
          <p:cNvPicPr>
            <a:picLocks noChangeAspect="1" noChangeArrowheads="1"/>
          </p:cNvPicPr>
          <p:nvPr/>
        </p:nvPicPr>
        <p:blipFill>
          <a:blip r:embed="rId3"/>
          <a:srcRect/>
          <a:stretch>
            <a:fillRect/>
          </a:stretch>
        </p:blipFill>
        <p:spPr bwMode="auto">
          <a:xfrm>
            <a:off x="5786125" y="1631301"/>
            <a:ext cx="6405875" cy="3397899"/>
          </a:xfrm>
          <a:prstGeom prst="rect">
            <a:avLst/>
          </a:prstGeom>
          <a:noFill/>
          <a:ln w="9525">
            <a:noFill/>
            <a:miter lim="800000"/>
            <a:headEnd/>
            <a:tailEnd/>
          </a:ln>
        </p:spPr>
      </p:pic>
      <p:pic>
        <p:nvPicPr>
          <p:cNvPr id="2054"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3454400"/>
            <a:ext cx="6462664" cy="3403600"/>
          </a:xfrm>
          <a:prstGeom prst="rect">
            <a:avLst/>
          </a:prstGeom>
          <a:noFill/>
          <a:ln w="9525">
            <a:noFill/>
            <a:miter lim="800000"/>
            <a:headEnd/>
            <a:tailEnd/>
          </a:ln>
        </p:spPr>
      </p:pic>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toujours supérieur à 92% et en moyenne supérieur à 93% lorsque l’interval d’envoi est supérieur à 150 ms </a:t>
            </a:r>
          </a:p>
        </p:txBody>
      </p:sp>
      <p:sp>
        <p:nvSpPr>
          <p:cNvPr id="8" name="Ellipse 7"/>
          <p:cNvSpPr/>
          <p:nvPr/>
        </p:nvSpPr>
        <p:spPr>
          <a:xfrm>
            <a:off x="7503886" y="37156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74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48</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 : la perception élargie</a:t>
            </a:r>
          </a:p>
          <a:p>
            <a:r>
              <a:rPr lang="fr-FR" sz="3600" b="1">
                <a:solidFill>
                  <a:schemeClr val="accent1"/>
                </a:solidFill>
              </a:rPr>
              <a:t>Conclusion et perspectives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a:t>Conclusion</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49</a:t>
            </a:fld>
            <a:endParaRPr lang="fr-FR"/>
          </a:p>
        </p:txBody>
      </p:sp>
      <p:sp>
        <p:nvSpPr>
          <p:cNvPr id="32" name="Espace réservé du numéro de diapositive 1"/>
          <p:cNvSpPr txBox="1">
            <a:spLocks/>
          </p:cNvSpPr>
          <p:nvPr/>
        </p:nvSpPr>
        <p:spPr>
          <a:xfrm>
            <a:off x="0" y="6248400"/>
            <a:ext cx="711200" cy="381000"/>
          </a:xfrm>
          <a:prstGeom prst="rect">
            <a:avLst/>
          </a:prstGeom>
        </p:spPr>
        <p:txBody>
          <a:bodyPr vert="horz"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EDAF4A0-3EA4-4347-BC60-8C1EC8A14E6B}" type="slidenum">
              <a:rPr kumimoji="0" lang="fr-FR"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49</a:t>
            </a:fld>
            <a:endParaRPr kumimoji="0" lang="fr-FR" sz="1400" b="1" i="0" u="none" strike="noStrike" kern="1200" cap="none" spc="0" normalizeH="0" baseline="0" noProof="0">
              <a:ln>
                <a:noFill/>
              </a:ln>
              <a:solidFill>
                <a:srgbClr val="FFFFFF"/>
              </a:solidFill>
              <a:effectLst/>
              <a:uLnTx/>
              <a:uFillTx/>
              <a:latin typeface="+mn-lt"/>
              <a:ea typeface="+mn-ea"/>
              <a:cs typeface="+mn-cs"/>
            </a:endParaRPr>
          </a:p>
        </p:txBody>
      </p:sp>
      <p:pic>
        <p:nvPicPr>
          <p:cNvPr id="34" name="Picture 7" descr="Résultat de recherche d'images pour &quot;opnet logo&quot;"/>
          <p:cNvPicPr>
            <a:picLocks noChangeAspect="1" noChangeArrowheads="1"/>
          </p:cNvPicPr>
          <p:nvPr/>
        </p:nvPicPr>
        <p:blipFill>
          <a:blip r:embed="rId3"/>
          <a:srcRect/>
          <a:stretch>
            <a:fillRect/>
          </a:stretch>
        </p:blipFill>
        <p:spPr bwMode="auto">
          <a:xfrm>
            <a:off x="4422456" y="4585296"/>
            <a:ext cx="1618904" cy="485672"/>
          </a:xfrm>
          <a:prstGeom prst="rect">
            <a:avLst/>
          </a:prstGeom>
          <a:noFill/>
        </p:spPr>
      </p:pic>
      <p:pic>
        <p:nvPicPr>
          <p:cNvPr id="35" name="Picture 15" descr="Résultat de recherche d'images pour &quot;matlab logo&quot;"/>
          <p:cNvPicPr>
            <a:picLocks noChangeAspect="1" noChangeArrowheads="1"/>
          </p:cNvPicPr>
          <p:nvPr/>
        </p:nvPicPr>
        <p:blipFill>
          <a:blip r:embed="rId4"/>
          <a:srcRect/>
          <a:stretch>
            <a:fillRect/>
          </a:stretch>
        </p:blipFill>
        <p:spPr bwMode="auto">
          <a:xfrm>
            <a:off x="3492101" y="4561108"/>
            <a:ext cx="601043" cy="540000"/>
          </a:xfrm>
          <a:prstGeom prst="rect">
            <a:avLst/>
          </a:prstGeom>
          <a:noFill/>
        </p:spPr>
      </p:pic>
      <p:graphicFrame>
        <p:nvGraphicFramePr>
          <p:cNvPr id="39" name="Diagramme 38"/>
          <p:cNvGraphicFramePr/>
          <p:nvPr/>
        </p:nvGraphicFramePr>
        <p:xfrm>
          <a:off x="25400" y="1905387"/>
          <a:ext cx="2895600" cy="21886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40" name="Connecteur droit 39"/>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41" name="Connecteur droit 40"/>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42" name="Picture 3"/>
          <p:cNvPicPr>
            <a:picLocks noChangeAspect="1" noChangeArrowheads="1"/>
          </p:cNvPicPr>
          <p:nvPr/>
        </p:nvPicPr>
        <p:blipFill>
          <a:blip r:embed="rId10"/>
          <a:srcRect r="28641"/>
          <a:stretch>
            <a:fillRect/>
          </a:stretch>
        </p:blipFill>
        <p:spPr bwMode="auto">
          <a:xfrm>
            <a:off x="2943623" y="1916587"/>
            <a:ext cx="3038078" cy="2048168"/>
          </a:xfrm>
          <a:prstGeom prst="rect">
            <a:avLst/>
          </a:prstGeom>
          <a:noFill/>
          <a:ln w="9525">
            <a:noFill/>
            <a:miter lim="800000"/>
            <a:headEnd/>
            <a:tailEnd/>
          </a:ln>
        </p:spPr>
      </p:pic>
      <p:sp>
        <p:nvSpPr>
          <p:cNvPr id="43" name="Rectangle 42"/>
          <p:cNvSpPr/>
          <p:nvPr/>
        </p:nvSpPr>
        <p:spPr>
          <a:xfrm>
            <a:off x="381000" y="1549400"/>
            <a:ext cx="5589672" cy="369332"/>
          </a:xfrm>
          <a:prstGeom prst="rect">
            <a:avLst/>
          </a:prstGeom>
        </p:spPr>
        <p:txBody>
          <a:bodyPr wrap="none">
            <a:spAutoFit/>
          </a:bodyPr>
          <a:lstStyle/>
          <a:p>
            <a:r>
              <a:rPr lang="fr-FR" b="1"/>
              <a:t>1 - Protocoles de routage dans les réseaux mobile ad hoc</a:t>
            </a:r>
          </a:p>
        </p:txBody>
      </p:sp>
      <p:sp>
        <p:nvSpPr>
          <p:cNvPr id="44" name="Rectangle 43"/>
          <p:cNvSpPr/>
          <p:nvPr/>
        </p:nvSpPr>
        <p:spPr>
          <a:xfrm>
            <a:off x="6477000" y="1524000"/>
            <a:ext cx="4656018" cy="369332"/>
          </a:xfrm>
          <a:prstGeom prst="rect">
            <a:avLst/>
          </a:prstGeom>
        </p:spPr>
        <p:txBody>
          <a:bodyPr wrap="none">
            <a:spAutoFit/>
          </a:bodyPr>
          <a:lstStyle/>
          <a:p>
            <a:r>
              <a:rPr lang="fr-FR" b="1"/>
              <a:t>2 - Proposition d’organisation structurelle : CBL</a:t>
            </a:r>
          </a:p>
        </p:txBody>
      </p:sp>
      <p:sp>
        <p:nvSpPr>
          <p:cNvPr id="45" name="Rectangle 44"/>
          <p:cNvSpPr/>
          <p:nvPr/>
        </p:nvSpPr>
        <p:spPr>
          <a:xfrm>
            <a:off x="404470" y="4239457"/>
            <a:ext cx="3068276" cy="369332"/>
          </a:xfrm>
          <a:prstGeom prst="rect">
            <a:avLst/>
          </a:prstGeom>
        </p:spPr>
        <p:txBody>
          <a:bodyPr wrap="none">
            <a:spAutoFit/>
          </a:bodyPr>
          <a:lstStyle/>
          <a:p>
            <a:r>
              <a:rPr lang="fr-FR" b="1"/>
              <a:t>3 - Analyse structurelle de CBL</a:t>
            </a:r>
          </a:p>
        </p:txBody>
      </p:sp>
      <p:sp>
        <p:nvSpPr>
          <p:cNvPr id="46" name="Rectangle 45"/>
          <p:cNvSpPr/>
          <p:nvPr/>
        </p:nvSpPr>
        <p:spPr>
          <a:xfrm>
            <a:off x="6596846" y="4302957"/>
            <a:ext cx="3228576" cy="369332"/>
          </a:xfrm>
          <a:prstGeom prst="rect">
            <a:avLst/>
          </a:prstGeom>
        </p:spPr>
        <p:txBody>
          <a:bodyPr wrap="none">
            <a:spAutoFit/>
          </a:bodyPr>
          <a:lstStyle/>
          <a:p>
            <a:r>
              <a:rPr lang="fr-FR" b="1"/>
              <a:t>4 - Analyse sytème de CBL-OLSR</a:t>
            </a:r>
          </a:p>
        </p:txBody>
      </p:sp>
      <p:pic>
        <p:nvPicPr>
          <p:cNvPr id="47" name="Picture 2"/>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18669" y="4654613"/>
            <a:ext cx="3439344" cy="1574800"/>
          </a:xfrm>
          <a:prstGeom prst="rect">
            <a:avLst/>
          </a:prstGeom>
          <a:noFill/>
          <a:ln w="9525">
            <a:noFill/>
            <a:miter lim="800000"/>
            <a:headEnd/>
            <a:tailEnd/>
          </a:ln>
        </p:spPr>
      </p:pic>
      <p:grpSp>
        <p:nvGrpSpPr>
          <p:cNvPr id="48" name="Groupe 47"/>
          <p:cNvGrpSpPr/>
          <p:nvPr/>
        </p:nvGrpSpPr>
        <p:grpSpPr>
          <a:xfrm>
            <a:off x="178655" y="6216110"/>
            <a:ext cx="2718706" cy="594073"/>
            <a:chOff x="5486400" y="5317596"/>
            <a:chExt cx="4387543" cy="958736"/>
          </a:xfrm>
        </p:grpSpPr>
        <p:pic>
          <p:nvPicPr>
            <p:cNvPr id="49" name="Picture 5"/>
            <p:cNvPicPr>
              <a:picLocks noChangeAspect="1" noChangeArrowheads="1"/>
            </p:cNvPicPr>
            <p:nvPr/>
          </p:nvPicPr>
          <p:blipFill>
            <a:blip r:embed="rId12"/>
            <a:srcRect/>
            <a:stretch>
              <a:fillRect/>
            </a:stretch>
          </p:blipFill>
          <p:spPr bwMode="auto">
            <a:xfrm>
              <a:off x="5519120" y="5317596"/>
              <a:ext cx="4354823" cy="958736"/>
            </a:xfrm>
            <a:prstGeom prst="rect">
              <a:avLst/>
            </a:prstGeom>
            <a:noFill/>
            <a:ln w="9525">
              <a:noFill/>
              <a:miter lim="800000"/>
              <a:headEnd/>
              <a:tailEnd/>
            </a:ln>
          </p:spPr>
        </p:pic>
        <p:cxnSp>
          <p:nvCxnSpPr>
            <p:cNvPr id="50" name="Connecteur droit 49"/>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e 51"/>
          <p:cNvGrpSpPr/>
          <p:nvPr/>
        </p:nvGrpSpPr>
        <p:grpSpPr>
          <a:xfrm>
            <a:off x="9753600" y="5638800"/>
            <a:ext cx="2305050" cy="1085850"/>
            <a:chOff x="419169" y="4311853"/>
            <a:chExt cx="4196374" cy="2354739"/>
          </a:xfrm>
        </p:grpSpPr>
        <p:pic>
          <p:nvPicPr>
            <p:cNvPr id="53" name="Picture 3"/>
            <p:cNvPicPr>
              <a:picLocks noChangeAspect="1" noChangeArrowheads="1"/>
            </p:cNvPicPr>
            <p:nvPr/>
          </p:nvPicPr>
          <p:blipFill>
            <a:blip r:embed="rId13"/>
            <a:srcRect r="935"/>
            <a:stretch>
              <a:fillRect/>
            </a:stretch>
          </p:blipFill>
          <p:spPr bwMode="auto">
            <a:xfrm>
              <a:off x="799421" y="4311853"/>
              <a:ext cx="3816122" cy="2354739"/>
            </a:xfrm>
            <a:prstGeom prst="rect">
              <a:avLst/>
            </a:prstGeom>
            <a:noFill/>
            <a:ln w="9525">
              <a:noFill/>
              <a:miter lim="800000"/>
              <a:headEnd/>
              <a:tailEnd/>
            </a:ln>
          </p:spPr>
        </p:pic>
        <p:sp>
          <p:nvSpPr>
            <p:cNvPr id="54" name="Rectangle 53"/>
            <p:cNvSpPr/>
            <p:nvPr/>
          </p:nvSpPr>
          <p:spPr>
            <a:xfrm>
              <a:off x="419169" y="4580378"/>
              <a:ext cx="1536277" cy="800921"/>
            </a:xfrm>
            <a:prstGeom prst="rect">
              <a:avLst/>
            </a:prstGeom>
          </p:spPr>
          <p:txBody>
            <a:bodyPr wrap="square">
              <a:spAutoFit/>
            </a:bodyPr>
            <a:lstStyle/>
            <a:p>
              <a:pPr indent="179388"/>
              <a:r>
                <a:rPr lang="fr-FR" b="1"/>
                <a:t>A27</a:t>
              </a:r>
              <a:endParaRPr lang="en-US" dirty="0"/>
            </a:p>
          </p:txBody>
        </p:sp>
        <p:cxnSp>
          <p:nvCxnSpPr>
            <p:cNvPr id="55" name="Connecteur droit avec flèche 54"/>
            <p:cNvCxnSpPr/>
            <p:nvPr/>
          </p:nvCxnSpPr>
          <p:spPr>
            <a:xfrm>
              <a:off x="1702358" y="5014144"/>
              <a:ext cx="735824" cy="4786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56" name="Picture 2"/>
          <p:cNvPicPr>
            <a:picLocks noChangeAspect="1" noChangeArrowheads="1"/>
          </p:cNvPicPr>
          <p:nvPr/>
        </p:nvPicPr>
        <p:blipFill>
          <a:blip r:embed="rId14">
            <a:clrChange>
              <a:clrFrom>
                <a:srgbClr val="FFFFFF"/>
              </a:clrFrom>
              <a:clrTo>
                <a:srgbClr val="FFFFFF">
                  <a:alpha val="0"/>
                </a:srgbClr>
              </a:clrTo>
            </a:clrChange>
          </a:blip>
          <a:srcRect/>
          <a:stretch>
            <a:fillRect/>
          </a:stretch>
        </p:blipFill>
        <p:spPr bwMode="auto">
          <a:xfrm>
            <a:off x="6257471" y="4712796"/>
            <a:ext cx="4016008" cy="1674941"/>
          </a:xfrm>
          <a:prstGeom prst="rect">
            <a:avLst/>
          </a:prstGeom>
          <a:noFill/>
          <a:ln w="9525">
            <a:noFill/>
            <a:miter lim="800000"/>
            <a:headEnd/>
            <a:tailEnd/>
          </a:ln>
        </p:spPr>
      </p:pic>
      <p:pic>
        <p:nvPicPr>
          <p:cNvPr id="27" name="Picture 3"/>
          <p:cNvPicPr>
            <a:picLocks noChangeAspect="1" noChangeArrowheads="1"/>
          </p:cNvPicPr>
          <p:nvPr/>
        </p:nvPicPr>
        <p:blipFill>
          <a:blip r:embed="rId15"/>
          <a:srcRect/>
          <a:stretch>
            <a:fillRect/>
          </a:stretch>
        </p:blipFill>
        <p:spPr bwMode="auto">
          <a:xfrm>
            <a:off x="3355005" y="5233307"/>
            <a:ext cx="2719224" cy="1624693"/>
          </a:xfrm>
          <a:prstGeom prst="rect">
            <a:avLst/>
          </a:prstGeom>
          <a:noFill/>
          <a:ln w="9525">
            <a:noFill/>
            <a:miter lim="800000"/>
            <a:headEnd/>
            <a:tailEnd/>
          </a:ln>
        </p:spPr>
      </p:pic>
      <p:pic>
        <p:nvPicPr>
          <p:cNvPr id="29" name="Picture 4"/>
          <p:cNvPicPr>
            <a:picLocks noChangeAspect="1" noChangeArrowheads="1"/>
          </p:cNvPicPr>
          <p:nvPr/>
        </p:nvPicPr>
        <p:blipFill>
          <a:blip r:embed="rId16"/>
          <a:srcRect/>
          <a:stretch>
            <a:fillRect/>
          </a:stretch>
        </p:blipFill>
        <p:spPr bwMode="auto">
          <a:xfrm>
            <a:off x="10404476" y="4572000"/>
            <a:ext cx="1600897" cy="992776"/>
          </a:xfrm>
          <a:prstGeom prst="rect">
            <a:avLst/>
          </a:prstGeom>
          <a:noFill/>
          <a:ln w="9525">
            <a:noFill/>
            <a:miter lim="800000"/>
            <a:headEnd/>
            <a:tailEnd/>
          </a:ln>
        </p:spPr>
      </p:pic>
      <p:pic>
        <p:nvPicPr>
          <p:cNvPr id="30" name="Picture 4" descr="http://ouest.traficalert.me/IMG/moton738.png?1377327040"/>
          <p:cNvPicPr>
            <a:picLocks noChangeAspect="1" noChangeArrowheads="1"/>
          </p:cNvPicPr>
          <p:nvPr/>
        </p:nvPicPr>
        <p:blipFill>
          <a:blip r:embed="rId17"/>
          <a:srcRect/>
          <a:stretch>
            <a:fillRect/>
          </a:stretch>
        </p:blipFill>
        <p:spPr bwMode="auto">
          <a:xfrm>
            <a:off x="6487433" y="6081940"/>
            <a:ext cx="618762" cy="618762"/>
          </a:xfrm>
          <a:prstGeom prst="rect">
            <a:avLst/>
          </a:prstGeom>
          <a:noFill/>
        </p:spPr>
      </p:pic>
      <p:pic>
        <p:nvPicPr>
          <p:cNvPr id="4" name="Image 3">
            <a:extLst>
              <a:ext uri="{FF2B5EF4-FFF2-40B4-BE49-F238E27FC236}">
                <a16:creationId xmlns:a16="http://schemas.microsoft.com/office/drawing/2014/main" id="{2CB9EC96-C8B8-45DD-B70E-5DCBDD261DBA}"/>
              </a:ext>
            </a:extLst>
          </p:cNvPr>
          <p:cNvPicPr>
            <a:picLocks noChangeAspect="1"/>
          </p:cNvPicPr>
          <p:nvPr/>
        </p:nvPicPr>
        <p:blipFill>
          <a:blip r:embed="rId18"/>
          <a:stretch>
            <a:fillRect/>
          </a:stretch>
        </p:blipFill>
        <p:spPr>
          <a:xfrm>
            <a:off x="7602521" y="1893332"/>
            <a:ext cx="2669688" cy="21712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P spid="43"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Contraintes des réseaux véhiculaires</a:t>
            </a:r>
          </a:p>
        </p:txBody>
      </p:sp>
      <p:sp>
        <p:nvSpPr>
          <p:cNvPr id="3" name="Espace réservé du contenu 2"/>
          <p:cNvSpPr>
            <a:spLocks noGrp="1"/>
          </p:cNvSpPr>
          <p:nvPr>
            <p:ph sz="quarter" idx="1"/>
          </p:nvPr>
        </p:nvSpPr>
        <p:spPr>
          <a:xfrm>
            <a:off x="381889" y="1609725"/>
            <a:ext cx="10871200" cy="1074481"/>
          </a:xfrm>
        </p:spPr>
        <p:txBody>
          <a:bodyPr>
            <a:normAutofit/>
          </a:bodyPr>
          <a:lstStyle/>
          <a:p>
            <a:r>
              <a:rPr lang="fr-FR"/>
              <a:t>Phénomènes physiques inhérents au médium de communication</a:t>
            </a:r>
          </a:p>
          <a:p>
            <a:pPr lvl="1"/>
            <a:r>
              <a:rPr lang="fr-FR"/>
              <a:t>Atténuation des ondes : portée limitée</a:t>
            </a:r>
          </a:p>
          <a:p>
            <a:pPr lvl="1"/>
            <a:endParaRPr lang="fr-FR"/>
          </a:p>
          <a:p>
            <a:pPr lvl="1"/>
            <a:endParaRPr lang="fr-FR"/>
          </a:p>
        </p:txBody>
      </p:sp>
      <p:sp>
        <p:nvSpPr>
          <p:cNvPr id="23554" name="AutoShape 2"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3556" name="AutoShape 4"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Espace réservé du numéro de diapositive 9"/>
          <p:cNvSpPr>
            <a:spLocks noGrp="1"/>
          </p:cNvSpPr>
          <p:nvPr>
            <p:ph type="sldNum" sz="quarter" idx="12"/>
          </p:nvPr>
        </p:nvSpPr>
        <p:spPr/>
        <p:txBody>
          <a:bodyPr>
            <a:normAutofit fontScale="85000" lnSpcReduction="20000"/>
          </a:bodyPr>
          <a:lstStyle/>
          <a:p>
            <a:fld id="{FEDAF4A0-3EA4-4347-BC60-8C1EC8A14E6B}" type="slidenum">
              <a:rPr lang="fr-FR" smtClean="0"/>
              <a:pPr/>
              <a:t>5</a:t>
            </a:fld>
            <a:endParaRPr lang="fr-FR"/>
          </a:p>
        </p:txBody>
      </p:sp>
      <p:sp>
        <p:nvSpPr>
          <p:cNvPr id="12" name="Espace réservé du contenu 2"/>
          <p:cNvSpPr txBox="1">
            <a:spLocks/>
          </p:cNvSpPr>
          <p:nvPr/>
        </p:nvSpPr>
        <p:spPr>
          <a:xfrm>
            <a:off x="648179" y="5935508"/>
            <a:ext cx="7317486" cy="56197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Passage à l’échelle</a:t>
            </a: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88" name="Groupe 87"/>
          <p:cNvGrpSpPr/>
          <p:nvPr/>
        </p:nvGrpSpPr>
        <p:grpSpPr>
          <a:xfrm>
            <a:off x="6864882" y="3113671"/>
            <a:ext cx="4775712" cy="1927860"/>
            <a:chOff x="7426960" y="2302510"/>
            <a:chExt cx="4775712" cy="1927860"/>
          </a:xfrm>
        </p:grpSpPr>
        <p:grpSp>
          <p:nvGrpSpPr>
            <p:cNvPr id="42" name="Groupe 41"/>
            <p:cNvGrpSpPr/>
            <p:nvPr/>
          </p:nvGrpSpPr>
          <p:grpSpPr>
            <a:xfrm>
              <a:off x="7426960" y="2302510"/>
              <a:ext cx="4775712" cy="1927860"/>
              <a:chOff x="7099300" y="1200150"/>
              <a:chExt cx="4775712" cy="1927860"/>
            </a:xfrm>
          </p:grpSpPr>
          <p:grpSp>
            <p:nvGrpSpPr>
              <p:cNvPr id="43" name="Groupe 26"/>
              <p:cNvGrpSpPr/>
              <p:nvPr/>
            </p:nvGrpSpPr>
            <p:grpSpPr>
              <a:xfrm>
                <a:off x="7099300" y="1200150"/>
                <a:ext cx="4775712" cy="1927860"/>
                <a:chOff x="1565275" y="1704975"/>
                <a:chExt cx="4775712" cy="1927860"/>
              </a:xfrm>
            </p:grpSpPr>
            <p:cxnSp>
              <p:nvCxnSpPr>
                <p:cNvPr id="46" name="Connecteur droit 45"/>
                <p:cNvCxnSpPr/>
                <p:nvPr/>
              </p:nvCxnSpPr>
              <p:spPr>
                <a:xfrm>
                  <a:off x="1593850" y="2273935"/>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1565275" y="30607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49" name="Picture 3" descr="C:\Travail\LATEX\Etat de art\Images\V2.png"/>
                <p:cNvPicPr>
                  <a:picLocks noChangeAspect="1" noChangeArrowheads="1"/>
                </p:cNvPicPr>
                <p:nvPr/>
              </p:nvPicPr>
              <p:blipFill>
                <a:blip r:embed="rId3" cstate="print"/>
                <a:srcRect/>
                <a:stretch>
                  <a:fillRect/>
                </a:stretch>
              </p:blipFill>
              <p:spPr bwMode="auto">
                <a:xfrm>
                  <a:off x="3137297" y="2319655"/>
                  <a:ext cx="701395" cy="360000"/>
                </a:xfrm>
                <a:prstGeom prst="rect">
                  <a:avLst/>
                </a:prstGeom>
                <a:noFill/>
              </p:spPr>
            </p:pic>
            <p:pic>
              <p:nvPicPr>
                <p:cNvPr id="50" name="Picture 3" descr="C:\Travail\LATEX\Etat de art\Images\V2.png"/>
                <p:cNvPicPr>
                  <a:picLocks noChangeAspect="1" noChangeArrowheads="1"/>
                </p:cNvPicPr>
                <p:nvPr/>
              </p:nvPicPr>
              <p:blipFill>
                <a:blip r:embed="rId3" cstate="print"/>
                <a:srcRect/>
                <a:stretch>
                  <a:fillRect/>
                </a:stretch>
              </p:blipFill>
              <p:spPr bwMode="auto">
                <a:xfrm>
                  <a:off x="4272677" y="2702560"/>
                  <a:ext cx="701395" cy="360000"/>
                </a:xfrm>
                <a:prstGeom prst="rect">
                  <a:avLst/>
                </a:prstGeom>
                <a:noFill/>
              </p:spPr>
            </p:pic>
            <p:pic>
              <p:nvPicPr>
                <p:cNvPr id="52" name="Picture 2" descr="C:\Users\rivoirardl\Downloads\manuscrit-de(11)\TIKZ\V5.png"/>
                <p:cNvPicPr>
                  <a:picLocks noChangeAspect="1" noChangeArrowheads="1"/>
                </p:cNvPicPr>
                <p:nvPr/>
              </p:nvPicPr>
              <p:blipFill>
                <a:blip r:embed="rId4"/>
                <a:srcRect/>
                <a:stretch>
                  <a:fillRect/>
                </a:stretch>
              </p:blipFill>
              <p:spPr bwMode="auto">
                <a:xfrm>
                  <a:off x="2412109" y="2701658"/>
                  <a:ext cx="701394" cy="360000"/>
                </a:xfrm>
                <a:prstGeom prst="rect">
                  <a:avLst/>
                </a:prstGeom>
                <a:noFill/>
              </p:spPr>
            </p:pic>
            <p:sp>
              <p:nvSpPr>
                <p:cNvPr id="54" name="Arc 53"/>
                <p:cNvSpPr/>
                <p:nvPr/>
              </p:nvSpPr>
              <p:spPr>
                <a:xfrm>
                  <a:off x="2229485" y="1704975"/>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56" name="ZoneTexte 55"/>
                <p:cNvSpPr txBox="1"/>
                <p:nvPr/>
              </p:nvSpPr>
              <p:spPr>
                <a:xfrm>
                  <a:off x="4329307" y="3096342"/>
                  <a:ext cx="2011680" cy="369332"/>
                </a:xfrm>
                <a:prstGeom prst="rect">
                  <a:avLst/>
                </a:prstGeom>
                <a:noFill/>
              </p:spPr>
              <p:txBody>
                <a:bodyPr wrap="square" rtlCol="0">
                  <a:spAutoFit/>
                </a:bodyPr>
                <a:lstStyle/>
                <a:p>
                  <a:r>
                    <a:rPr lang="fr-FR" i="1"/>
                    <a:t>Zone de portée</a:t>
                  </a:r>
                </a:p>
              </p:txBody>
            </p:sp>
            <p:cxnSp>
              <p:nvCxnSpPr>
                <p:cNvPr id="57" name="Connecteur droit avec flèche 56"/>
                <p:cNvCxnSpPr/>
                <p:nvPr/>
              </p:nvCxnSpPr>
              <p:spPr>
                <a:xfrm flipH="1" flipV="1">
                  <a:off x="4012196" y="3221785"/>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44" name="ZoneTexte 43"/>
              <p:cNvSpPr txBox="1"/>
              <p:nvPr/>
            </p:nvSpPr>
            <p:spPr>
              <a:xfrm>
                <a:off x="7819985" y="2534963"/>
                <a:ext cx="984580" cy="400110"/>
              </a:xfrm>
              <a:prstGeom prst="rect">
                <a:avLst/>
              </a:prstGeom>
              <a:noFill/>
            </p:spPr>
            <p:txBody>
              <a:bodyPr wrap="square" rtlCol="0">
                <a:spAutoFit/>
              </a:bodyPr>
              <a:lstStyle/>
              <a:p>
                <a:r>
                  <a:rPr lang="fr-FR" sz="2000"/>
                  <a:t>Source</a:t>
                </a:r>
              </a:p>
            </p:txBody>
          </p:sp>
        </p:grpSp>
        <p:cxnSp>
          <p:nvCxnSpPr>
            <p:cNvPr id="59" name="Connecteur droit avec flèche 58"/>
            <p:cNvCxnSpPr/>
            <p:nvPr/>
          </p:nvCxnSpPr>
          <p:spPr>
            <a:xfrm>
              <a:off x="8750300" y="2754630"/>
              <a:ext cx="93472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8875990" y="2321603"/>
              <a:ext cx="835741" cy="400110"/>
            </a:xfrm>
            <a:prstGeom prst="rect">
              <a:avLst/>
            </a:prstGeom>
            <a:noFill/>
          </p:spPr>
          <p:txBody>
            <a:bodyPr wrap="square" rtlCol="0">
              <a:spAutoFit/>
            </a:bodyPr>
            <a:lstStyle/>
            <a:p>
              <a:r>
                <a:rPr lang="fr-FR" sz="2000"/>
                <a:t>D</a:t>
              </a:r>
            </a:p>
          </p:txBody>
        </p:sp>
      </p:grpSp>
      <p:grpSp>
        <p:nvGrpSpPr>
          <p:cNvPr id="87" name="Groupe 86"/>
          <p:cNvGrpSpPr/>
          <p:nvPr/>
        </p:nvGrpSpPr>
        <p:grpSpPr>
          <a:xfrm>
            <a:off x="1011219" y="3080231"/>
            <a:ext cx="7233451" cy="2850321"/>
            <a:chOff x="1090706" y="2484377"/>
            <a:chExt cx="7233451" cy="2850321"/>
          </a:xfrm>
        </p:grpSpPr>
        <p:cxnSp>
          <p:nvCxnSpPr>
            <p:cNvPr id="62" name="Connecteur droit avec flèche 61"/>
            <p:cNvCxnSpPr/>
            <p:nvPr/>
          </p:nvCxnSpPr>
          <p:spPr>
            <a:xfrm flipH="1" flipV="1">
              <a:off x="3180080" y="2885440"/>
              <a:ext cx="10160" cy="20218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2987040" y="4734560"/>
              <a:ext cx="3139440" cy="101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4" name="ZoneTexte 73"/>
            <p:cNvSpPr txBox="1"/>
            <p:nvPr/>
          </p:nvSpPr>
          <p:spPr>
            <a:xfrm>
              <a:off x="2185630" y="2505753"/>
              <a:ext cx="3304954" cy="400110"/>
            </a:xfrm>
            <a:prstGeom prst="rect">
              <a:avLst/>
            </a:prstGeom>
            <a:noFill/>
          </p:spPr>
          <p:txBody>
            <a:bodyPr wrap="square" rtlCol="0">
              <a:spAutoFit/>
            </a:bodyPr>
            <a:lstStyle/>
            <a:p>
              <a:r>
                <a:rPr lang="fr-FR" sz="2000" b="1"/>
                <a:t>Puissance de réception</a:t>
              </a:r>
            </a:p>
          </p:txBody>
        </p:sp>
        <p:sp>
          <p:nvSpPr>
            <p:cNvPr id="75" name="ZoneTexte 74"/>
            <p:cNvSpPr txBox="1"/>
            <p:nvPr/>
          </p:nvSpPr>
          <p:spPr>
            <a:xfrm>
              <a:off x="5609550" y="4873033"/>
              <a:ext cx="2477810" cy="461665"/>
            </a:xfrm>
            <a:prstGeom prst="rect">
              <a:avLst/>
            </a:prstGeom>
            <a:noFill/>
          </p:spPr>
          <p:txBody>
            <a:bodyPr wrap="square" rtlCol="0">
              <a:spAutoFit/>
            </a:bodyPr>
            <a:lstStyle/>
            <a:p>
              <a:r>
                <a:rPr lang="fr-FR" sz="2400" b="1"/>
                <a:t>Distance</a:t>
              </a:r>
            </a:p>
          </p:txBody>
        </p:sp>
        <p:sp>
          <p:nvSpPr>
            <p:cNvPr id="76" name="Arc 75"/>
            <p:cNvSpPr/>
            <p:nvPr/>
          </p:nvSpPr>
          <p:spPr>
            <a:xfrm rot="11194468">
              <a:off x="3364061" y="2484377"/>
              <a:ext cx="4960096" cy="2184400"/>
            </a:xfrm>
            <a:prstGeom prst="arc">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78" name="Connecteur droit 77"/>
            <p:cNvCxnSpPr/>
            <p:nvPr/>
          </p:nvCxnSpPr>
          <p:spPr>
            <a:xfrm flipV="1">
              <a:off x="3190240" y="4277360"/>
              <a:ext cx="1076960" cy="1016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flipV="1">
              <a:off x="4287520" y="4287520"/>
              <a:ext cx="0" cy="477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85" name="ZoneTexte 84"/>
            <p:cNvSpPr txBox="1"/>
            <p:nvPr/>
          </p:nvSpPr>
          <p:spPr>
            <a:xfrm>
              <a:off x="1090706" y="4050073"/>
              <a:ext cx="2251934" cy="400110"/>
            </a:xfrm>
            <a:prstGeom prst="rect">
              <a:avLst/>
            </a:prstGeom>
            <a:noFill/>
          </p:spPr>
          <p:txBody>
            <a:bodyPr wrap="square" rtlCol="0">
              <a:spAutoFit/>
            </a:bodyPr>
            <a:lstStyle/>
            <a:p>
              <a:r>
                <a:rPr lang="fr-FR" sz="2000"/>
                <a:t>Seuil de réception</a:t>
              </a:r>
            </a:p>
          </p:txBody>
        </p:sp>
        <p:sp>
          <p:nvSpPr>
            <p:cNvPr id="86" name="ZoneTexte 85"/>
            <p:cNvSpPr txBox="1"/>
            <p:nvPr/>
          </p:nvSpPr>
          <p:spPr>
            <a:xfrm>
              <a:off x="3698240" y="4761273"/>
              <a:ext cx="2042160" cy="400110"/>
            </a:xfrm>
            <a:prstGeom prst="rect">
              <a:avLst/>
            </a:prstGeom>
            <a:noFill/>
          </p:spPr>
          <p:txBody>
            <a:bodyPr wrap="square" rtlCol="0">
              <a:spAutoFit/>
            </a:bodyPr>
            <a:lstStyle/>
            <a:p>
              <a:r>
                <a:rPr lang="fr-FR" sz="2000"/>
                <a:t>Portée max</a:t>
              </a:r>
            </a:p>
          </p:txBody>
        </p:sp>
      </p:grpSp>
      <p:sp>
        <p:nvSpPr>
          <p:cNvPr id="51" name="Espace réservé du contenu 3"/>
          <p:cNvSpPr txBox="1">
            <a:spLocks/>
          </p:cNvSpPr>
          <p:nvPr/>
        </p:nvSpPr>
        <p:spPr>
          <a:xfrm>
            <a:off x="381889" y="2762250"/>
            <a:ext cx="7949603" cy="3000829"/>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Contraintes imposées par le contexte routier</a:t>
            </a:r>
          </a:p>
          <a:p>
            <a:pPr marL="640080" lvl="1" indent="-274320" defTabSz="914400">
              <a:spcBef>
                <a:spcPts val="550"/>
              </a:spcBef>
              <a:buClr>
                <a:schemeClr val="accent1"/>
              </a:buClr>
              <a:buSzPct val="70000"/>
              <a:buFont typeface="Wingdings 2"/>
              <a:buChar char=""/>
              <a:defRPr/>
            </a:pPr>
            <a:r>
              <a:rPr lang="fr-FR" sz="2600"/>
              <a:t>Vitesse élevée</a:t>
            </a:r>
          </a:p>
          <a:p>
            <a:pPr marL="640080" lvl="1" indent="-274320" defTabSz="914400">
              <a:spcBef>
                <a:spcPts val="550"/>
              </a:spcBef>
              <a:buClr>
                <a:schemeClr val="accent1"/>
              </a:buClr>
              <a:buSzPct val="70000"/>
              <a:buFont typeface="Wingdings 2"/>
              <a:buChar char=""/>
              <a:defRPr/>
            </a:pPr>
            <a:r>
              <a:rPr lang="fr-FR" sz="2600"/>
              <a:t>Direction de circulation sécante ou opposée</a:t>
            </a:r>
          </a:p>
          <a:p>
            <a:pPr marL="640080" lvl="1" indent="-274320" defTabSz="914400">
              <a:spcBef>
                <a:spcPts val="550"/>
              </a:spcBef>
              <a:buClr>
                <a:schemeClr val="accent1"/>
              </a:buClr>
              <a:buSzPct val="70000"/>
              <a:buFont typeface="Wingdings 2"/>
              <a:buChar char=""/>
              <a:defRPr/>
            </a:pPr>
            <a:r>
              <a:rPr lang="fr-FR" sz="2600"/>
              <a:t>Temps de connexion faible</a:t>
            </a:r>
          </a:p>
          <a:p>
            <a:pPr marL="640080" lvl="1" indent="-274320" defTabSz="914400">
              <a:spcBef>
                <a:spcPts val="550"/>
              </a:spcBef>
              <a:buClr>
                <a:schemeClr val="accent1"/>
              </a:buClr>
              <a:buSzPct val="70000"/>
              <a:buFont typeface="Wingdings 2"/>
              <a:buChar char=""/>
              <a:defRPr/>
            </a:pPr>
            <a:r>
              <a:rPr lang="fr-FR" sz="2600"/>
              <a:t>Mobilité et densité variables</a:t>
            </a:r>
          </a:p>
          <a:p>
            <a:pPr lvl="2" indent="-228600" defTabSz="914400">
              <a:spcBef>
                <a:spcPts val="500"/>
              </a:spcBef>
              <a:buClr>
                <a:schemeClr val="accent2"/>
              </a:buClr>
              <a:buSzPct val="75000"/>
              <a:buFont typeface="Wingdings"/>
              <a:buChar char=""/>
            </a:pPr>
            <a:r>
              <a:rPr lang="fr-FR" sz="2300"/>
              <a:t>Temporellement</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300"/>
              <a:t>Spatialement</a:t>
            </a: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grpSp>
        <p:nvGrpSpPr>
          <p:cNvPr id="58" name="Groupe 57"/>
          <p:cNvGrpSpPr/>
          <p:nvPr/>
        </p:nvGrpSpPr>
        <p:grpSpPr>
          <a:xfrm>
            <a:off x="7449669" y="3477752"/>
            <a:ext cx="3988463" cy="2942098"/>
            <a:chOff x="13183719" y="3483804"/>
            <a:chExt cx="3988463" cy="2942098"/>
          </a:xfrm>
        </p:grpSpPr>
        <p:cxnSp>
          <p:nvCxnSpPr>
            <p:cNvPr id="93" name="Connecteur droit 92"/>
            <p:cNvCxnSpPr/>
            <p:nvPr/>
          </p:nvCxnSpPr>
          <p:spPr>
            <a:xfrm>
              <a:off x="13395018" y="4978753"/>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Connecteur droit 93"/>
            <p:cNvCxnSpPr/>
            <p:nvPr/>
          </p:nvCxnSpPr>
          <p:spPr>
            <a:xfrm>
              <a:off x="13395018" y="5715211"/>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Connecteur droit 94"/>
            <p:cNvCxnSpPr/>
            <p:nvPr/>
          </p:nvCxnSpPr>
          <p:spPr>
            <a:xfrm>
              <a:off x="13395018" y="534160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99" name="Picture 2" descr="C:\Users\rivoirardl\Downloads\manuscrit-de(11)\TIKZ\V5.png"/>
            <p:cNvPicPr>
              <a:picLocks noChangeAspect="1" noChangeArrowheads="1"/>
            </p:cNvPicPr>
            <p:nvPr/>
          </p:nvPicPr>
          <p:blipFill>
            <a:blip r:embed="rId4"/>
            <a:srcRect/>
            <a:stretch>
              <a:fillRect/>
            </a:stretch>
          </p:blipFill>
          <p:spPr bwMode="auto">
            <a:xfrm>
              <a:off x="15817964" y="5351206"/>
              <a:ext cx="701394" cy="360000"/>
            </a:xfrm>
            <a:prstGeom prst="rect">
              <a:avLst/>
            </a:prstGeom>
            <a:noFill/>
          </p:spPr>
        </p:pic>
        <p:pic>
          <p:nvPicPr>
            <p:cNvPr id="100" name="Picture 3" descr="C:\Users\rivoirardl\Downloads\manuscrit-de(11)\TIKZ\V3.png"/>
            <p:cNvPicPr>
              <a:picLocks noChangeAspect="1" noChangeArrowheads="1"/>
            </p:cNvPicPr>
            <p:nvPr/>
          </p:nvPicPr>
          <p:blipFill>
            <a:blip r:embed="rId5"/>
            <a:srcRect/>
            <a:stretch>
              <a:fillRect/>
            </a:stretch>
          </p:blipFill>
          <p:spPr bwMode="auto">
            <a:xfrm rot="10800000">
              <a:off x="13939698" y="4581447"/>
              <a:ext cx="701394" cy="360000"/>
            </a:xfrm>
            <a:prstGeom prst="rect">
              <a:avLst/>
            </a:prstGeom>
            <a:noFill/>
          </p:spPr>
        </p:pic>
        <p:sp>
          <p:nvSpPr>
            <p:cNvPr id="102" name="Arc 101"/>
            <p:cNvSpPr/>
            <p:nvPr/>
          </p:nvSpPr>
          <p:spPr>
            <a:xfrm rot="10969881">
              <a:off x="13862639" y="3527956"/>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105" name="Connecteur droit 104"/>
            <p:cNvCxnSpPr/>
            <p:nvPr/>
          </p:nvCxnSpPr>
          <p:spPr>
            <a:xfrm>
              <a:off x="13360605" y="4195462"/>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Connecteur droit 105"/>
            <p:cNvCxnSpPr/>
            <p:nvPr/>
          </p:nvCxnSpPr>
          <p:spPr>
            <a:xfrm>
              <a:off x="13370437" y="456814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8" name="Connecteur droit avec flèche 107"/>
            <p:cNvCxnSpPr>
              <a:stCxn id="100" idx="1"/>
              <a:endCxn id="99" idx="1"/>
            </p:cNvCxnSpPr>
            <p:nvPr/>
          </p:nvCxnSpPr>
          <p:spPr>
            <a:xfrm>
              <a:off x="14641092" y="4761447"/>
              <a:ext cx="1176872" cy="769759"/>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Flèche droite 109"/>
            <p:cNvSpPr/>
            <p:nvPr/>
          </p:nvSpPr>
          <p:spPr>
            <a:xfrm rot="10800000">
              <a:off x="13183719" y="4631226"/>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52"/>
            <p:cNvSpPr/>
            <p:nvPr/>
          </p:nvSpPr>
          <p:spPr>
            <a:xfrm>
              <a:off x="16641181" y="5388519"/>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Arc 54"/>
            <p:cNvSpPr/>
            <p:nvPr/>
          </p:nvSpPr>
          <p:spPr>
            <a:xfrm>
              <a:off x="14836859" y="3483804"/>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Principaux résultats obtenus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50</a:t>
            </a:fld>
            <a:endParaRPr lang="fr-FR"/>
          </a:p>
        </p:txBody>
      </p:sp>
      <p:sp>
        <p:nvSpPr>
          <p:cNvPr id="4" name="Espace réservé du contenu 3"/>
          <p:cNvSpPr>
            <a:spLocks noGrp="1"/>
          </p:cNvSpPr>
          <p:nvPr>
            <p:ph sz="quarter" idx="1"/>
          </p:nvPr>
        </p:nvSpPr>
        <p:spPr>
          <a:xfrm>
            <a:off x="2992848" y="2259874"/>
            <a:ext cx="2950752" cy="1841863"/>
          </a:xfrm>
        </p:spPr>
        <p:txBody>
          <a:bodyPr>
            <a:noAutofit/>
          </a:bodyPr>
          <a:lstStyle/>
          <a:p>
            <a:pPr>
              <a:buFont typeface="Wingdings" pitchFamily="2" charset="2"/>
              <a:buChar char="Ø"/>
            </a:pPr>
            <a:r>
              <a:rPr lang="fr-FR" sz="2500"/>
              <a:t>21% de nœuds branche</a:t>
            </a:r>
          </a:p>
          <a:p>
            <a:pPr>
              <a:buFont typeface="Wingdings" pitchFamily="2" charset="2"/>
              <a:buChar char="Ø"/>
            </a:pPr>
            <a:r>
              <a:rPr lang="fr-FR" sz="2500"/>
              <a:t>93,5% de nœuds MPR</a:t>
            </a:r>
          </a:p>
        </p:txBody>
      </p:sp>
      <p:pic>
        <p:nvPicPr>
          <p:cNvPr id="5"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r="36437"/>
          <a:stretch>
            <a:fillRect/>
          </a:stretch>
        </p:blipFill>
        <p:spPr bwMode="auto">
          <a:xfrm>
            <a:off x="0" y="2089241"/>
            <a:ext cx="2611694" cy="1894931"/>
          </a:xfrm>
          <a:prstGeom prst="rect">
            <a:avLst/>
          </a:prstGeom>
          <a:noFill/>
        </p:spPr>
      </p:pic>
      <p:cxnSp>
        <p:nvCxnSpPr>
          <p:cNvPr id="6" name="Connecteur droit 5"/>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7" name="Connecteur droit 6"/>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8" name="Picture 7" descr="C:\Travail\Matlab\Figure oral thèse\Ms9_S5.png"/>
          <p:cNvPicPr>
            <a:picLocks noChangeAspect="1" noChangeArrowheads="1"/>
          </p:cNvPicPr>
          <p:nvPr/>
        </p:nvPicPr>
        <p:blipFill>
          <a:blip r:embed="rId4"/>
          <a:stretch>
            <a:fillRect/>
          </a:stretch>
        </p:blipFill>
        <p:spPr bwMode="auto">
          <a:xfrm>
            <a:off x="6177395" y="2020006"/>
            <a:ext cx="3472965" cy="1951104"/>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217919" y="4758979"/>
            <a:ext cx="3456945" cy="1829053"/>
          </a:xfrm>
          <a:prstGeom prst="rect">
            <a:avLst/>
          </a:prstGeom>
          <a:noFill/>
          <a:ln w="9525">
            <a:noFill/>
            <a:miter lim="800000"/>
            <a:headEnd/>
            <a:tailEnd/>
          </a:ln>
        </p:spPr>
      </p:pic>
      <p:sp>
        <p:nvSpPr>
          <p:cNvPr id="11" name="Espace réservé du contenu 3"/>
          <p:cNvSpPr txBox="1">
            <a:spLocks/>
          </p:cNvSpPr>
          <p:nvPr/>
        </p:nvSpPr>
        <p:spPr>
          <a:xfrm>
            <a:off x="9515567" y="2098766"/>
            <a:ext cx="2676434" cy="201603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CBL : 42 nœuds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lang="fr-FR" sz="2500"/>
              <a:t>OLSR : 175 nœuds </a:t>
            </a:r>
            <a:endParaRPr kumimoji="0" lang="fr-FR" sz="25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3106060" y="4920343"/>
            <a:ext cx="2994295" cy="1754777"/>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Diminution de 75% des</a:t>
            </a:r>
            <a:r>
              <a:rPr kumimoji="0" lang="fr-FR" sz="2900" b="0" i="0" u="none" strike="noStrike" kern="1200" cap="none" spc="0" normalizeH="0" noProof="0">
                <a:ln>
                  <a:noFill/>
                </a:ln>
                <a:solidFill>
                  <a:schemeClr val="tx1"/>
                </a:solidFill>
                <a:effectLst/>
                <a:uLnTx/>
                <a:uFillTx/>
                <a:latin typeface="+mn-lt"/>
                <a:ea typeface="+mn-ea"/>
                <a:cs typeface="+mn-cs"/>
              </a:rPr>
              <a:t> TC</a:t>
            </a:r>
            <a:r>
              <a:rPr kumimoji="0" lang="fr-FR" sz="2900" b="0" i="0" u="none" strike="noStrike" kern="1200" cap="none" spc="0" normalizeH="0" baseline="0" noProof="0">
                <a:ln>
                  <a:noFill/>
                </a:ln>
                <a:solidFill>
                  <a:schemeClr val="tx1"/>
                </a:solidFill>
                <a:effectLst/>
                <a:uLnTx/>
                <a:uFillTx/>
                <a:latin typeface="+mn-lt"/>
                <a:ea typeface="+mn-ea"/>
                <a:cs typeface="+mn-cs"/>
              </a:rPr>
              <a:t> envoyés</a:t>
            </a:r>
          </a:p>
          <a:p>
            <a:pPr marL="320040" lvl="0" indent="-320040" defTabSz="914400">
              <a:spcBef>
                <a:spcPts val="700"/>
              </a:spcBef>
              <a:buClr>
                <a:schemeClr val="accent2"/>
              </a:buClr>
              <a:buSzPct val="60000"/>
              <a:buFont typeface="Wingdings" pitchFamily="2" charset="2"/>
              <a:buChar char="Ø"/>
            </a:pPr>
            <a:r>
              <a:rPr lang="fr-FR" sz="2900"/>
              <a:t>Diminution </a:t>
            </a:r>
            <a:r>
              <a:rPr lang="fr-FR" sz="2900" noProof="0"/>
              <a:t>de 95% des TC retransmis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3" name="Espace réservé du contenu 3"/>
          <p:cNvSpPr txBox="1">
            <a:spLocks/>
          </p:cNvSpPr>
          <p:nvPr/>
        </p:nvSpPr>
        <p:spPr>
          <a:xfrm>
            <a:off x="806997" y="1524001"/>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Distribution des nœuds </a:t>
            </a:r>
          </a:p>
        </p:txBody>
      </p:sp>
      <p:sp>
        <p:nvSpPr>
          <p:cNvPr id="15" name="Espace réservé du contenu 3"/>
          <p:cNvSpPr txBox="1">
            <a:spLocks/>
          </p:cNvSpPr>
          <p:nvPr/>
        </p:nvSpPr>
        <p:spPr>
          <a:xfrm>
            <a:off x="6432732" y="1524001"/>
            <a:ext cx="5563323"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Nombre de relais par broadcast</a:t>
            </a:r>
          </a:p>
        </p:txBody>
      </p:sp>
      <p:sp>
        <p:nvSpPr>
          <p:cNvPr id="16" name="Espace réservé du contenu 3"/>
          <p:cNvSpPr txBox="1">
            <a:spLocks/>
          </p:cNvSpPr>
          <p:nvPr/>
        </p:nvSpPr>
        <p:spPr>
          <a:xfrm>
            <a:off x="806997" y="4158344"/>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Charge de routage</a:t>
            </a:r>
          </a:p>
        </p:txBody>
      </p:sp>
      <p:sp>
        <p:nvSpPr>
          <p:cNvPr id="17" name="Espace réservé du contenu 3"/>
          <p:cNvSpPr txBox="1">
            <a:spLocks/>
          </p:cNvSpPr>
          <p:nvPr/>
        </p:nvSpPr>
        <p:spPr>
          <a:xfrm>
            <a:off x="6322423" y="4216400"/>
            <a:ext cx="5869577" cy="579120"/>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b="1" i="0" u="none" strike="noStrike" kern="1200" cap="none" spc="0" normalizeH="0" baseline="0" noProof="0">
                <a:ln>
                  <a:noFill/>
                </a:ln>
                <a:solidFill>
                  <a:schemeClr val="tx1"/>
                </a:solidFill>
                <a:effectLst/>
                <a:uLnTx/>
                <a:uFillTx/>
                <a:latin typeface="+mn-lt"/>
                <a:ea typeface="+mn-ea"/>
                <a:cs typeface="+mn-cs"/>
              </a:rPr>
              <a:t>Délai applicatif pour la perception élargie</a:t>
            </a:r>
          </a:p>
        </p:txBody>
      </p:sp>
      <p:sp>
        <p:nvSpPr>
          <p:cNvPr id="19" name="Espace réservé du contenu 3"/>
          <p:cNvSpPr txBox="1">
            <a:spLocks/>
          </p:cNvSpPr>
          <p:nvPr/>
        </p:nvSpPr>
        <p:spPr>
          <a:xfrm>
            <a:off x="9287689" y="4824548"/>
            <a:ext cx="2904311" cy="175477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Synchronisation parfaite avec un délai IP de 175 ms </a:t>
            </a:r>
          </a:p>
        </p:txBody>
      </p:sp>
      <p:pic>
        <p:nvPicPr>
          <p:cNvPr id="2050" name="Picture 2" descr="C:\Travail\Matlab\Figure oral thèse\HELLO-TC-3-S5.pn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0" y="4430341"/>
            <a:ext cx="3367314" cy="2427659"/>
          </a:xfrm>
          <a:prstGeom prst="rect">
            <a:avLst/>
          </a:prstGeom>
          <a:noFill/>
        </p:spPr>
      </p:pic>
      <p:sp>
        <p:nvSpPr>
          <p:cNvPr id="20" name="Ellipse 19"/>
          <p:cNvSpPr/>
          <p:nvPr/>
        </p:nvSpPr>
        <p:spPr>
          <a:xfrm>
            <a:off x="7425872" y="57857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P spid="13" grpId="0"/>
      <p:bldP spid="15" grpId="0"/>
      <p:bldP spid="16" grpId="0"/>
      <p:bldP spid="17" grpId="0"/>
      <p:bldP spid="19" grpId="0"/>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Perspectives</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51</a:t>
            </a:fld>
            <a:endParaRPr lang="fr-FR"/>
          </a:p>
        </p:txBody>
      </p:sp>
      <p:sp>
        <p:nvSpPr>
          <p:cNvPr id="4" name="Espace réservé du contenu 3"/>
          <p:cNvSpPr>
            <a:spLocks noGrp="1"/>
          </p:cNvSpPr>
          <p:nvPr>
            <p:ph sz="quarter" idx="1"/>
          </p:nvPr>
        </p:nvSpPr>
        <p:spPr>
          <a:xfrm>
            <a:off x="816864" y="2971805"/>
            <a:ext cx="10871200" cy="1047750"/>
          </a:xfrm>
        </p:spPr>
        <p:txBody>
          <a:bodyPr/>
          <a:lstStyle/>
          <a:p>
            <a:r>
              <a:rPr lang="fr-FR"/>
              <a:t>Créer une version hybride (H-CBL) prenant en compte l’infrastructure si elle existe pour associer l’architecture V2V et V2I</a:t>
            </a:r>
          </a:p>
        </p:txBody>
      </p:sp>
      <p:pic>
        <p:nvPicPr>
          <p:cNvPr id="1026" name="Picture 2"/>
          <p:cNvPicPr>
            <a:picLocks noChangeAspect="1" noChangeArrowheads="1"/>
          </p:cNvPicPr>
          <p:nvPr/>
        </p:nvPicPr>
        <p:blipFill>
          <a:blip r:embed="rId3"/>
          <a:srcRect/>
          <a:stretch>
            <a:fillRect/>
          </a:stretch>
        </p:blipFill>
        <p:spPr bwMode="auto">
          <a:xfrm>
            <a:off x="1739900" y="3948590"/>
            <a:ext cx="9029700" cy="2831399"/>
          </a:xfrm>
          <a:prstGeom prst="rect">
            <a:avLst/>
          </a:prstGeom>
          <a:noFill/>
          <a:ln w="9525">
            <a:noFill/>
            <a:miter lim="800000"/>
            <a:headEnd/>
            <a:tailEnd/>
          </a:ln>
        </p:spPr>
      </p:pic>
      <p:sp>
        <p:nvSpPr>
          <p:cNvPr id="8" name="Espace réservé du contenu 3"/>
          <p:cNvSpPr txBox="1">
            <a:spLocks/>
          </p:cNvSpPr>
          <p:nvPr/>
        </p:nvSpPr>
        <p:spPr>
          <a:xfrm>
            <a:off x="816864" y="1556656"/>
            <a:ext cx="10871200" cy="14608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Créer une version QoS-CBL utilisant des</a:t>
            </a:r>
            <a:r>
              <a:rPr kumimoji="0" lang="fr-FR" sz="2900" b="0" i="0" u="none" strike="noStrike" kern="1200" cap="none" spc="0" normalizeH="0" noProof="0">
                <a:ln>
                  <a:noFill/>
                </a:ln>
                <a:solidFill>
                  <a:schemeClr val="tx1"/>
                </a:solidFill>
                <a:effectLst/>
                <a:uLnTx/>
                <a:uFillTx/>
                <a:latin typeface="+mn-lt"/>
                <a:ea typeface="+mn-ea"/>
                <a:cs typeface="+mn-cs"/>
              </a:rPr>
              <a:t> métriques de qualité de service dans les choix d’élection des nœuds branche et des nœuds de la chaîne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52</a:t>
            </a:fld>
            <a:endParaRPr lang="fr-FR"/>
          </a:p>
        </p:txBody>
      </p:sp>
      <p:pic>
        <p:nvPicPr>
          <p:cNvPr id="46082" name="Picture 2" descr="http://www.scoop.developpement-durable.gouv.fr/IMG/siteon0.png"/>
          <p:cNvPicPr>
            <a:picLocks noChangeAspect="1" noChangeArrowheads="1"/>
          </p:cNvPicPr>
          <p:nvPr/>
        </p:nvPicPr>
        <p:blipFill>
          <a:blip r:embed="rId2"/>
          <a:srcRect l="16907" r="51141"/>
          <a:stretch>
            <a:fillRect/>
          </a:stretch>
        </p:blipFill>
        <p:spPr bwMode="auto">
          <a:xfrm>
            <a:off x="8200065" y="2658914"/>
            <a:ext cx="3378200" cy="1381126"/>
          </a:xfrm>
          <a:prstGeom prst="rect">
            <a:avLst/>
          </a:prstGeom>
          <a:noFill/>
        </p:spPr>
      </p:pic>
      <p:sp>
        <p:nvSpPr>
          <p:cNvPr id="9" name="Espace réservé du contenu 3"/>
          <p:cNvSpPr txBox="1">
            <a:spLocks/>
          </p:cNvSpPr>
          <p:nvPr/>
        </p:nvSpPr>
        <p:spPr>
          <a:xfrm>
            <a:off x="296164" y="1600200"/>
            <a:ext cx="7008403" cy="5257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La DIR Ouest vise à l’équipement de l’ensemble de son réseau de routes à chaussées séparées non couverts par le projet Scoop</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Au niveau français, le projet fédère des gestionnaires d’infrastructures routières, des constructeurs automobiles, des universités et instituts de recherche, des experts en sécurité informatique.</a:t>
            </a:r>
          </a:p>
        </p:txBody>
      </p:sp>
      <p:sp>
        <p:nvSpPr>
          <p:cNvPr id="10" name="ZoneTexte 9"/>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2014 – 2019</a:t>
            </a:r>
          </a:p>
          <a:p>
            <a:pPr>
              <a:buFont typeface="Arial" pitchFamily="34" charset="0"/>
              <a:buChar char="•"/>
            </a:pPr>
            <a:r>
              <a:rPr lang="fr-FR" sz="3200" dirty="0"/>
              <a:t> 30 millions €</a:t>
            </a:r>
          </a:p>
        </p:txBody>
      </p:sp>
      <p:pic>
        <p:nvPicPr>
          <p:cNvPr id="46086" name="Picture 6" descr="http://www.scoop.developpement-durable.gouv.fr/IMG/jpg/Version_fr.jpg"/>
          <p:cNvPicPr>
            <a:picLocks noChangeAspect="1" noChangeArrowheads="1"/>
          </p:cNvPicPr>
          <p:nvPr/>
        </p:nvPicPr>
        <p:blipFill>
          <a:blip r:embed="rId3"/>
          <a:srcRect t="14109" b="14263"/>
          <a:stretch>
            <a:fillRect/>
          </a:stretch>
        </p:blipFill>
        <p:spPr bwMode="auto">
          <a:xfrm>
            <a:off x="7353300" y="1600200"/>
            <a:ext cx="4838700" cy="4912242"/>
          </a:xfrm>
          <a:prstGeom prst="rect">
            <a:avLst/>
          </a:prstGeom>
          <a:noFill/>
        </p:spPr>
      </p:pic>
    </p:spTree>
    <p:extLst>
      <p:ext uri="{BB962C8B-B14F-4D97-AF65-F5344CB8AC3E}">
        <p14:creationId xmlns:p14="http://schemas.microsoft.com/office/powerpoint/2010/main" val="215391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53</a:t>
            </a:fld>
            <a:endParaRPr lang="fr-FR"/>
          </a:p>
        </p:txBody>
      </p:sp>
      <p:sp>
        <p:nvSpPr>
          <p:cNvPr id="4" name="Espace réservé du contenu 3"/>
          <p:cNvSpPr>
            <a:spLocks noGrp="1"/>
          </p:cNvSpPr>
          <p:nvPr>
            <p:ph sz="quarter" idx="1"/>
          </p:nvPr>
        </p:nvSpPr>
        <p:spPr>
          <a:xfrm>
            <a:off x="296164" y="1600200"/>
            <a:ext cx="7028868" cy="5257800"/>
          </a:xfrm>
        </p:spPr>
        <p:txBody>
          <a:bodyPr>
            <a:normAutofit/>
          </a:bodyPr>
          <a:lstStyle/>
          <a:p>
            <a:r>
              <a:rPr lang="fr-FR" dirty="0"/>
              <a:t>C-</a:t>
            </a:r>
            <a:r>
              <a:rPr lang="fr-FR" dirty="0" err="1"/>
              <a:t>Roads</a:t>
            </a:r>
            <a:r>
              <a:rPr lang="fr-FR" dirty="0"/>
              <a:t> France est un projet de déploiement des systèmes de transports intelligents coopératifs. Il est la déclinaison locale d’un plus vaste projet européen, C-</a:t>
            </a:r>
            <a:r>
              <a:rPr lang="fr-FR" dirty="0" err="1"/>
              <a:t>Roads</a:t>
            </a:r>
            <a:r>
              <a:rPr lang="fr-FR" dirty="0"/>
              <a:t> Platform, visant à harmoniser les techniques et services à l’échelle européenne. </a:t>
            </a:r>
          </a:p>
        </p:txBody>
      </p:sp>
      <p:pic>
        <p:nvPicPr>
          <p:cNvPr id="141314" name="Picture 2"/>
          <p:cNvPicPr>
            <a:picLocks noChangeAspect="1" noChangeArrowheads="1"/>
          </p:cNvPicPr>
          <p:nvPr/>
        </p:nvPicPr>
        <p:blipFill>
          <a:blip r:embed="rId2"/>
          <a:srcRect l="503"/>
          <a:stretch>
            <a:fillRect/>
          </a:stretch>
        </p:blipFill>
        <p:spPr bwMode="auto">
          <a:xfrm>
            <a:off x="8392486" y="2965598"/>
            <a:ext cx="3091901" cy="1149202"/>
          </a:xfrm>
          <a:prstGeom prst="rect">
            <a:avLst/>
          </a:prstGeom>
          <a:noFill/>
          <a:ln w="9525">
            <a:noFill/>
            <a:miter lim="800000"/>
            <a:headEnd/>
            <a:tailEnd/>
          </a:ln>
        </p:spPr>
      </p:pic>
      <p:pic>
        <p:nvPicPr>
          <p:cNvPr id="141316" name="Picture 4" descr="Couverture du réseau en ITS Coopératifs (en vert : projet Scoop, en Orange : projet C-Roads)"/>
          <p:cNvPicPr>
            <a:picLocks noChangeAspect="1" noChangeArrowheads="1"/>
          </p:cNvPicPr>
          <p:nvPr/>
        </p:nvPicPr>
        <p:blipFill>
          <a:blip r:embed="rId3"/>
          <a:srcRect/>
          <a:stretch>
            <a:fillRect/>
          </a:stretch>
        </p:blipFill>
        <p:spPr bwMode="auto">
          <a:xfrm>
            <a:off x="6981677" y="4358500"/>
            <a:ext cx="4838700" cy="2238376"/>
          </a:xfrm>
          <a:prstGeom prst="rect">
            <a:avLst/>
          </a:prstGeom>
          <a:noFill/>
        </p:spPr>
      </p:pic>
      <p:pic>
        <p:nvPicPr>
          <p:cNvPr id="141317" name="Picture 5"/>
          <p:cNvPicPr>
            <a:picLocks noChangeAspect="1" noChangeArrowheads="1"/>
          </p:cNvPicPr>
          <p:nvPr/>
        </p:nvPicPr>
        <p:blipFill>
          <a:blip r:embed="rId4"/>
          <a:srcRect/>
          <a:stretch>
            <a:fillRect/>
          </a:stretch>
        </p:blipFill>
        <p:spPr bwMode="auto">
          <a:xfrm>
            <a:off x="8109098" y="1652809"/>
            <a:ext cx="3474385" cy="5205191"/>
          </a:xfrm>
          <a:prstGeom prst="rect">
            <a:avLst/>
          </a:prstGeom>
          <a:noFill/>
          <a:ln w="9525">
            <a:noFill/>
            <a:miter lim="800000"/>
            <a:headEnd/>
            <a:tailEnd/>
          </a:ln>
        </p:spPr>
      </p:pic>
      <p:sp>
        <p:nvSpPr>
          <p:cNvPr id="10" name="ZoneTexte 9"/>
          <p:cNvSpPr txBox="1"/>
          <p:nvPr/>
        </p:nvSpPr>
        <p:spPr>
          <a:xfrm>
            <a:off x="8304027" y="1669311"/>
            <a:ext cx="3593805" cy="584775"/>
          </a:xfrm>
          <a:prstGeom prst="rect">
            <a:avLst/>
          </a:prstGeom>
          <a:noFill/>
        </p:spPr>
        <p:txBody>
          <a:bodyPr wrap="square" rtlCol="0">
            <a:spAutoFit/>
          </a:bodyPr>
          <a:lstStyle/>
          <a:p>
            <a:pPr>
              <a:buFont typeface="Arial" pitchFamily="34" charset="0"/>
              <a:buChar char="•"/>
            </a:pPr>
            <a:r>
              <a:rPr lang="fr-FR" sz="3200"/>
              <a:t> 2016 – 2019</a:t>
            </a:r>
          </a:p>
        </p:txBody>
      </p:sp>
    </p:spTree>
    <p:extLst>
      <p:ext uri="{BB962C8B-B14F-4D97-AF65-F5344CB8AC3E}">
        <p14:creationId xmlns:p14="http://schemas.microsoft.com/office/powerpoint/2010/main" val="28365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1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54</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42346" name="Picture 10" descr="Résultat de recherche d'images pour &quot;projet intercor&quot;"/>
          <p:cNvPicPr>
            <a:picLocks noChangeAspect="1" noChangeArrowheads="1"/>
          </p:cNvPicPr>
          <p:nvPr/>
        </p:nvPicPr>
        <p:blipFill>
          <a:blip r:embed="rId2"/>
          <a:srcRect/>
          <a:stretch>
            <a:fillRect/>
          </a:stretch>
        </p:blipFill>
        <p:spPr bwMode="auto">
          <a:xfrm>
            <a:off x="8237575" y="2576513"/>
            <a:ext cx="3649100" cy="1729674"/>
          </a:xfrm>
          <a:prstGeom prst="rect">
            <a:avLst/>
          </a:prstGeom>
          <a:noFill/>
        </p:spPr>
      </p:pic>
      <p:sp>
        <p:nvSpPr>
          <p:cNvPr id="13" name="Espace réservé du contenu 3"/>
          <p:cNvSpPr txBox="1">
            <a:spLocks/>
          </p:cNvSpPr>
          <p:nvPr/>
        </p:nvSpPr>
        <p:spPr>
          <a:xfrm>
            <a:off x="448564" y="1752600"/>
            <a:ext cx="7336536" cy="5257800"/>
          </a:xfrm>
          <a:prstGeom prst="rect">
            <a:avLst/>
          </a:prstGeom>
        </p:spPr>
        <p:txBody>
          <a:bodyPr vert="horz">
            <a:normAutofit fontScale="850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est un projet européen subventionné, pour trois ans, à hauteur de trente millions d’euros, dont une partie est financée par la Commission Européenne.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vise à interopérer les systèmes d’information des infrastructures routières et les véhicules de transport de personnes et de marchandises. Les Pays-Bas, la Belgique, le Royaume-Uni et la France sont parties prenantes.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Pour ce projet de corridors internationaux intelligents, InterCor regroupe des spécialistes de l’informatique embarquée avec échange d’informations sur les travaux en cours, l’identification sécurisée des véhicules, la gestion des feux tricolores et des parkings poids lourds.</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a:t> 2016 – 2019</a:t>
            </a:r>
          </a:p>
          <a:p>
            <a:pPr>
              <a:buFont typeface="Arial" pitchFamily="34" charset="0"/>
              <a:buChar char="•"/>
            </a:pPr>
            <a:r>
              <a:rPr lang="fr-FR" sz="3200"/>
              <a:t> 30 millions €</a:t>
            </a:r>
          </a:p>
        </p:txBody>
      </p:sp>
      <p:pic>
        <p:nvPicPr>
          <p:cNvPr id="142347" name="Picture 11"/>
          <p:cNvPicPr>
            <a:picLocks noChangeAspect="1" noChangeArrowheads="1"/>
          </p:cNvPicPr>
          <p:nvPr/>
        </p:nvPicPr>
        <p:blipFill>
          <a:blip r:embed="rId3"/>
          <a:srcRect/>
          <a:stretch>
            <a:fillRect/>
          </a:stretch>
        </p:blipFill>
        <p:spPr bwMode="auto">
          <a:xfrm>
            <a:off x="8269804" y="4343400"/>
            <a:ext cx="3648075" cy="2514600"/>
          </a:xfrm>
          <a:prstGeom prst="rect">
            <a:avLst/>
          </a:prstGeom>
          <a:noFill/>
          <a:ln w="9525">
            <a:noFill/>
            <a:miter lim="800000"/>
            <a:headEnd/>
            <a:tailEnd/>
          </a:ln>
        </p:spPr>
      </p:pic>
    </p:spTree>
    <p:extLst>
      <p:ext uri="{BB962C8B-B14F-4D97-AF65-F5344CB8AC3E}">
        <p14:creationId xmlns:p14="http://schemas.microsoft.com/office/powerpoint/2010/main" val="6791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55</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6340981" y="2344796"/>
            <a:ext cx="5495419" cy="3319644"/>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Le projet </a:t>
            </a:r>
            <a:r>
              <a:rPr kumimoji="0" lang="fr-FR" sz="2900" b="0" i="0" u="none" strike="noStrike" kern="1200" cap="none" spc="0" normalizeH="0" baseline="0" noProof="0" dirty="0" err="1">
                <a:ln>
                  <a:noFill/>
                </a:ln>
                <a:solidFill>
                  <a:schemeClr val="tx1"/>
                </a:solidFill>
                <a:effectLst/>
                <a:uLnTx/>
                <a:uFillTx/>
                <a:latin typeface="+mn-lt"/>
                <a:ea typeface="+mn-ea"/>
                <a:cs typeface="+mn-cs"/>
              </a:rPr>
              <a:t>InDiD</a:t>
            </a:r>
            <a:r>
              <a:rPr kumimoji="0" lang="fr-FR" sz="2900" b="0" i="0" u="none" strike="noStrike" kern="1200" cap="none" spc="0" normalizeH="0" baseline="0" noProof="0" dirty="0">
                <a:ln>
                  <a:noFill/>
                </a:ln>
                <a:solidFill>
                  <a:schemeClr val="tx1"/>
                </a:solidFill>
                <a:effectLst/>
                <a:uLnTx/>
                <a:uFillTx/>
                <a:latin typeface="+mn-lt"/>
                <a:ea typeface="+mn-ea"/>
                <a:cs typeface="+mn-cs"/>
              </a:rPr>
              <a:t> s’intéresse aux systèmes de transports coopératifs appelés C-ITS (</a:t>
            </a:r>
            <a:r>
              <a:rPr kumimoji="0" lang="fr-FR" sz="2900" b="0" i="0" u="none" strike="noStrike" kern="1200" cap="none" spc="0" normalizeH="0" baseline="0" noProof="0" dirty="0" err="1">
                <a:ln>
                  <a:noFill/>
                </a:ln>
                <a:solidFill>
                  <a:schemeClr val="tx1"/>
                </a:solidFill>
                <a:effectLst/>
                <a:uLnTx/>
                <a:uFillTx/>
                <a:latin typeface="+mn-lt"/>
                <a:ea typeface="+mn-ea"/>
                <a:cs typeface="+mn-cs"/>
              </a:rPr>
              <a:t>Cooperative</a:t>
            </a:r>
            <a:r>
              <a:rPr kumimoji="0" lang="fr-FR" sz="2900" b="0" i="0" u="none" strike="noStrike" kern="1200" cap="none" spc="0" normalizeH="0" baseline="0" noProof="0" dirty="0">
                <a:ln>
                  <a:noFill/>
                </a:ln>
                <a:solidFill>
                  <a:schemeClr val="tx1"/>
                </a:solidFill>
                <a:effectLst/>
                <a:uLnTx/>
                <a:uFillTx/>
                <a:latin typeface="+mn-lt"/>
                <a:ea typeface="+mn-ea"/>
                <a:cs typeface="+mn-cs"/>
              </a:rPr>
              <a:t> Intelligent Transport </a:t>
            </a:r>
            <a:r>
              <a:rPr kumimoji="0" lang="fr-FR" sz="2900" b="0" i="0" u="none" strike="noStrike" kern="1200" cap="none" spc="0" normalizeH="0" baseline="0" noProof="0" dirty="0" err="1">
                <a:ln>
                  <a:noFill/>
                </a:ln>
                <a:solidFill>
                  <a:schemeClr val="tx1"/>
                </a:solidFill>
                <a:effectLst/>
                <a:uLnTx/>
                <a:uFillTx/>
                <a:latin typeface="+mn-lt"/>
                <a:ea typeface="+mn-ea"/>
                <a:cs typeface="+mn-cs"/>
              </a:rPr>
              <a:t>Systems</a:t>
            </a:r>
            <a:r>
              <a:rPr kumimoji="0" lang="fr-FR" sz="2900" b="0" i="0" u="none" strike="noStrike" kern="1200" cap="none" spc="0" normalizeH="0" baseline="0" noProof="0" dirty="0">
                <a:ln>
                  <a:noFill/>
                </a:ln>
                <a:solidFill>
                  <a:schemeClr val="tx1"/>
                </a:solidFill>
                <a:effectLst/>
                <a:uLnTx/>
                <a:uFillTx/>
                <a:latin typeface="+mn-lt"/>
                <a:ea typeface="+mn-ea"/>
                <a:cs typeface="+mn-cs"/>
              </a:rPr>
              <a:t>). Dans ces systèmes, les véhicules communiquent les uns avec les autres et avec l’infrastructure. Ils échangent des données et des informations pertinentes et relatives à la section de route traversée afin d’améliorer la sécurité et permettre une gestion coopérative du trafic..</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2019 – 2023</a:t>
            </a:r>
          </a:p>
          <a:p>
            <a:pPr>
              <a:buFont typeface="Arial" pitchFamily="34" charset="0"/>
              <a:buChar char="•"/>
            </a:pPr>
            <a:endParaRPr lang="fr-FR" sz="3200" dirty="0"/>
          </a:p>
        </p:txBody>
      </p:sp>
      <p:pic>
        <p:nvPicPr>
          <p:cNvPr id="5" name="Image 4">
            <a:extLst>
              <a:ext uri="{FF2B5EF4-FFF2-40B4-BE49-F238E27FC236}">
                <a16:creationId xmlns:a16="http://schemas.microsoft.com/office/drawing/2014/main" id="{3173183B-2F60-430C-BBD6-895D2AF1E751}"/>
              </a:ext>
            </a:extLst>
          </p:cNvPr>
          <p:cNvPicPr>
            <a:picLocks noChangeAspect="1"/>
          </p:cNvPicPr>
          <p:nvPr/>
        </p:nvPicPr>
        <p:blipFill>
          <a:blip r:embed="rId3"/>
          <a:stretch>
            <a:fillRect/>
          </a:stretch>
        </p:blipFill>
        <p:spPr>
          <a:xfrm>
            <a:off x="9923977" y="4982897"/>
            <a:ext cx="1875491" cy="1875491"/>
          </a:xfrm>
          <a:prstGeom prst="rect">
            <a:avLst/>
          </a:prstGeom>
        </p:spPr>
      </p:pic>
      <p:pic>
        <p:nvPicPr>
          <p:cNvPr id="7" name="Image 6">
            <a:extLst>
              <a:ext uri="{FF2B5EF4-FFF2-40B4-BE49-F238E27FC236}">
                <a16:creationId xmlns:a16="http://schemas.microsoft.com/office/drawing/2014/main" id="{32F0B1C7-2C62-4B68-B8C3-5DC188997E33}"/>
              </a:ext>
            </a:extLst>
          </p:cNvPr>
          <p:cNvPicPr>
            <a:picLocks noChangeAspect="1"/>
          </p:cNvPicPr>
          <p:nvPr/>
        </p:nvPicPr>
        <p:blipFill>
          <a:blip r:embed="rId4"/>
          <a:stretch>
            <a:fillRect/>
          </a:stretch>
        </p:blipFill>
        <p:spPr>
          <a:xfrm>
            <a:off x="307975" y="1605516"/>
            <a:ext cx="6134256" cy="5118270"/>
          </a:xfrm>
          <a:prstGeom prst="rect">
            <a:avLst/>
          </a:prstGeom>
        </p:spPr>
      </p:pic>
      <p:sp>
        <p:nvSpPr>
          <p:cNvPr id="16" name="ZoneTexte 15">
            <a:extLst>
              <a:ext uri="{FF2B5EF4-FFF2-40B4-BE49-F238E27FC236}">
                <a16:creationId xmlns:a16="http://schemas.microsoft.com/office/drawing/2014/main" id="{63B2FA6B-6BB9-43CC-BD80-E90B1A9DB4B9}"/>
              </a:ext>
            </a:extLst>
          </p:cNvPr>
          <p:cNvSpPr txBox="1"/>
          <p:nvPr/>
        </p:nvSpPr>
        <p:spPr>
          <a:xfrm>
            <a:off x="6340981" y="5589091"/>
            <a:ext cx="3162593" cy="923330"/>
          </a:xfrm>
          <a:prstGeom prst="rect">
            <a:avLst/>
          </a:prstGeom>
          <a:noFill/>
        </p:spPr>
        <p:txBody>
          <a:bodyPr wrap="square">
            <a:spAutoFit/>
          </a:bodyPr>
          <a:lstStyle/>
          <a:p>
            <a:r>
              <a:rPr lang="fr-FR" dirty="0">
                <a:hlinkClick r:id="rId5"/>
              </a:rPr>
              <a:t>https://ec.europa.eu/transport/infrastructure/tentec/tentec-portal/map/maps.html</a:t>
            </a:r>
            <a:r>
              <a:rPr lang="fr-FR" dirty="0"/>
              <a:t> </a:t>
            </a:r>
          </a:p>
        </p:txBody>
      </p:sp>
      <p:pic>
        <p:nvPicPr>
          <p:cNvPr id="4" name="Image 3">
            <a:extLst>
              <a:ext uri="{FF2B5EF4-FFF2-40B4-BE49-F238E27FC236}">
                <a16:creationId xmlns:a16="http://schemas.microsoft.com/office/drawing/2014/main" id="{00D98C80-53CC-4B9F-BA1C-E89915764F93}"/>
              </a:ext>
            </a:extLst>
          </p:cNvPr>
          <p:cNvPicPr>
            <a:picLocks noChangeAspect="1"/>
          </p:cNvPicPr>
          <p:nvPr/>
        </p:nvPicPr>
        <p:blipFill>
          <a:blip r:embed="rId6"/>
          <a:stretch>
            <a:fillRect/>
          </a:stretch>
        </p:blipFill>
        <p:spPr>
          <a:xfrm>
            <a:off x="355600" y="1671075"/>
            <a:ext cx="5612603" cy="4987152"/>
          </a:xfrm>
          <a:prstGeom prst="rect">
            <a:avLst/>
          </a:prstGeom>
        </p:spPr>
      </p:pic>
    </p:spTree>
    <p:extLst>
      <p:ext uri="{BB962C8B-B14F-4D97-AF65-F5344CB8AC3E}">
        <p14:creationId xmlns:p14="http://schemas.microsoft.com/office/powerpoint/2010/main" val="1183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56</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6527E54D-E009-4B7B-92F5-3F819E6BE581}"/>
              </a:ext>
            </a:extLst>
          </p:cNvPr>
          <p:cNvPicPr>
            <a:picLocks noChangeAspect="1"/>
          </p:cNvPicPr>
          <p:nvPr/>
        </p:nvPicPr>
        <p:blipFill>
          <a:blip r:embed="rId3"/>
          <a:stretch>
            <a:fillRect/>
          </a:stretch>
        </p:blipFill>
        <p:spPr>
          <a:xfrm>
            <a:off x="6862916" y="1887923"/>
            <a:ext cx="4825148" cy="2023234"/>
          </a:xfrm>
          <a:prstGeom prst="rect">
            <a:avLst/>
          </a:prstGeom>
        </p:spPr>
      </p:pic>
      <p:sp>
        <p:nvSpPr>
          <p:cNvPr id="9" name="ZoneTexte 8">
            <a:extLst>
              <a:ext uri="{FF2B5EF4-FFF2-40B4-BE49-F238E27FC236}">
                <a16:creationId xmlns:a16="http://schemas.microsoft.com/office/drawing/2014/main" id="{B36456FF-508D-46CE-B542-CBBC850F03CC}"/>
              </a:ext>
            </a:extLst>
          </p:cNvPr>
          <p:cNvSpPr txBox="1"/>
          <p:nvPr/>
        </p:nvSpPr>
        <p:spPr>
          <a:xfrm>
            <a:off x="987187" y="3541250"/>
            <a:ext cx="3593805" cy="584775"/>
          </a:xfrm>
          <a:prstGeom prst="rect">
            <a:avLst/>
          </a:prstGeom>
          <a:noFill/>
        </p:spPr>
        <p:txBody>
          <a:bodyPr wrap="square" rtlCol="0">
            <a:spAutoFit/>
          </a:bodyPr>
          <a:lstStyle/>
          <a:p>
            <a:r>
              <a:rPr lang="fr-FR" sz="3200" dirty="0"/>
              <a:t>Cas d’usage</a:t>
            </a:r>
          </a:p>
        </p:txBody>
      </p:sp>
      <p:pic>
        <p:nvPicPr>
          <p:cNvPr id="5" name="Image 4">
            <a:extLst>
              <a:ext uri="{FF2B5EF4-FFF2-40B4-BE49-F238E27FC236}">
                <a16:creationId xmlns:a16="http://schemas.microsoft.com/office/drawing/2014/main" id="{F0FB2B82-E88D-4DC2-AECA-1960D0926F03}"/>
              </a:ext>
            </a:extLst>
          </p:cNvPr>
          <p:cNvPicPr>
            <a:picLocks noChangeAspect="1"/>
          </p:cNvPicPr>
          <p:nvPr/>
        </p:nvPicPr>
        <p:blipFill>
          <a:blip r:embed="rId4"/>
          <a:stretch>
            <a:fillRect/>
          </a:stretch>
        </p:blipFill>
        <p:spPr>
          <a:xfrm>
            <a:off x="165407" y="4252123"/>
            <a:ext cx="5930593" cy="2377277"/>
          </a:xfrm>
          <a:prstGeom prst="rect">
            <a:avLst/>
          </a:prstGeom>
        </p:spPr>
      </p:pic>
      <p:sp>
        <p:nvSpPr>
          <p:cNvPr id="11" name="ZoneTexte 10">
            <a:extLst>
              <a:ext uri="{FF2B5EF4-FFF2-40B4-BE49-F238E27FC236}">
                <a16:creationId xmlns:a16="http://schemas.microsoft.com/office/drawing/2014/main" id="{BEC9734F-9621-4FF2-B876-277D7DCF7B46}"/>
              </a:ext>
            </a:extLst>
          </p:cNvPr>
          <p:cNvSpPr txBox="1"/>
          <p:nvPr/>
        </p:nvSpPr>
        <p:spPr>
          <a:xfrm>
            <a:off x="863600" y="1866071"/>
            <a:ext cx="3593805" cy="584775"/>
          </a:xfrm>
          <a:prstGeom prst="rect">
            <a:avLst/>
          </a:prstGeom>
          <a:noFill/>
        </p:spPr>
        <p:txBody>
          <a:bodyPr wrap="square" rtlCol="0">
            <a:spAutoFit/>
          </a:bodyPr>
          <a:lstStyle/>
          <a:p>
            <a:pPr>
              <a:buFont typeface="Arial" pitchFamily="34" charset="0"/>
              <a:buChar char="•"/>
            </a:pPr>
            <a:r>
              <a:rPr lang="fr-FR" sz="3200" dirty="0"/>
              <a:t>Projet </a:t>
            </a:r>
            <a:r>
              <a:rPr lang="fr-FR" sz="3200" dirty="0" err="1"/>
              <a:t>InDiD</a:t>
            </a:r>
            <a:r>
              <a:rPr lang="fr-FR" sz="3200" dirty="0"/>
              <a:t> 2</a:t>
            </a:r>
          </a:p>
        </p:txBody>
      </p:sp>
      <p:pic>
        <p:nvPicPr>
          <p:cNvPr id="7" name="Image 6">
            <a:extLst>
              <a:ext uri="{FF2B5EF4-FFF2-40B4-BE49-F238E27FC236}">
                <a16:creationId xmlns:a16="http://schemas.microsoft.com/office/drawing/2014/main" id="{5039DAA7-F07A-4F51-A6A4-591DE428412A}"/>
              </a:ext>
            </a:extLst>
          </p:cNvPr>
          <p:cNvPicPr>
            <a:picLocks noChangeAspect="1"/>
          </p:cNvPicPr>
          <p:nvPr/>
        </p:nvPicPr>
        <p:blipFill>
          <a:blip r:embed="rId5"/>
          <a:stretch>
            <a:fillRect/>
          </a:stretch>
        </p:blipFill>
        <p:spPr>
          <a:xfrm>
            <a:off x="6186232" y="4262473"/>
            <a:ext cx="5840361" cy="2366927"/>
          </a:xfrm>
          <a:prstGeom prst="rect">
            <a:avLst/>
          </a:prstGeom>
        </p:spPr>
      </p:pic>
      <p:sp>
        <p:nvSpPr>
          <p:cNvPr id="8" name="Rectangle 7">
            <a:extLst>
              <a:ext uri="{FF2B5EF4-FFF2-40B4-BE49-F238E27FC236}">
                <a16:creationId xmlns:a16="http://schemas.microsoft.com/office/drawing/2014/main" id="{6DFB1B79-B9DF-4EEF-BC28-8885945D06AC}"/>
              </a:ext>
            </a:extLst>
          </p:cNvPr>
          <p:cNvSpPr/>
          <p:nvPr/>
        </p:nvSpPr>
        <p:spPr>
          <a:xfrm>
            <a:off x="622606" y="2499382"/>
            <a:ext cx="6554941" cy="1077218"/>
          </a:xfrm>
          <a:prstGeom prst="rect">
            <a:avLst/>
          </a:prstGeom>
        </p:spPr>
        <p:txBody>
          <a:bodyPr wrap="square">
            <a:spAutoFit/>
          </a:bodyPr>
          <a:lstStyle/>
          <a:p>
            <a:r>
              <a:rPr lang="fr-FR" sz="1600" dirty="0">
                <a:solidFill>
                  <a:srgbClr val="000000"/>
                </a:solidFill>
                <a:latin typeface="Courier New" panose="02070309020205020404" pitchFamily="49" charset="0"/>
              </a:rPr>
              <a:t>O </a:t>
            </a:r>
            <a:r>
              <a:rPr lang="fr-FR" sz="1600" dirty="0">
                <a:solidFill>
                  <a:srgbClr val="000000"/>
                </a:solidFill>
                <a:latin typeface="Arial" panose="020B0604020202020204" pitchFamily="34" charset="0"/>
              </a:rPr>
              <a:t>Poursuite de la mise en production</a:t>
            </a:r>
            <a:endParaRPr lang="fr-FR" sz="1400" dirty="0">
              <a:solidFill>
                <a:srgbClr val="000000"/>
              </a:solidFill>
              <a:latin typeface="Arial" panose="020B0604020202020204" pitchFamily="34" charset="0"/>
            </a:endParaRPr>
          </a:p>
          <a:p>
            <a:r>
              <a:rPr lang="fr-FR" sz="1600" dirty="0">
                <a:solidFill>
                  <a:srgbClr val="000000"/>
                </a:solidFill>
                <a:latin typeface="Courier New" panose="02070309020205020404" pitchFamily="49" charset="0"/>
              </a:rPr>
              <a:t>O </a:t>
            </a:r>
            <a:r>
              <a:rPr lang="fr-FR" sz="1600" dirty="0">
                <a:solidFill>
                  <a:srgbClr val="000000"/>
                </a:solidFill>
                <a:latin typeface="Arial" panose="020B0604020202020204" pitchFamily="34" charset="0"/>
              </a:rPr>
              <a:t>Développement de nouveaux cas d’usage d’intérêt :</a:t>
            </a:r>
          </a:p>
          <a:p>
            <a:r>
              <a:rPr lang="fr-FR" sz="1600" dirty="0">
                <a:solidFill>
                  <a:srgbClr val="000000"/>
                </a:solidFill>
                <a:latin typeface="Courier New" panose="02070309020205020404" pitchFamily="49" charset="0"/>
              </a:rPr>
              <a:t>O </a:t>
            </a:r>
            <a:r>
              <a:rPr lang="fr-FR" sz="1600" dirty="0">
                <a:solidFill>
                  <a:srgbClr val="000000"/>
                </a:solidFill>
                <a:latin typeface="Arial" panose="020B0604020202020204" pitchFamily="34" charset="0"/>
              </a:rPr>
              <a:t>Outil pratique d’aide à la décision et à l’implémentation d’un déploiement opérationnel à pleine échelle</a:t>
            </a:r>
            <a:endParaRPr lang="fr-FR" sz="1400" dirty="0"/>
          </a:p>
        </p:txBody>
      </p:sp>
    </p:spTree>
    <p:extLst>
      <p:ext uri="{BB962C8B-B14F-4D97-AF65-F5344CB8AC3E}">
        <p14:creationId xmlns:p14="http://schemas.microsoft.com/office/powerpoint/2010/main" val="3564905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57</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470B5A13-11FB-45FC-BC93-1C49371402A4}"/>
              </a:ext>
            </a:extLst>
          </p:cNvPr>
          <p:cNvPicPr>
            <a:picLocks noChangeAspect="1"/>
          </p:cNvPicPr>
          <p:nvPr/>
        </p:nvPicPr>
        <p:blipFill>
          <a:blip r:embed="rId3"/>
          <a:stretch>
            <a:fillRect/>
          </a:stretch>
        </p:blipFill>
        <p:spPr>
          <a:xfrm>
            <a:off x="1012723" y="1799302"/>
            <a:ext cx="9649778" cy="4478605"/>
          </a:xfrm>
          <a:prstGeom prst="rect">
            <a:avLst/>
          </a:prstGeom>
        </p:spPr>
      </p:pic>
    </p:spTree>
    <p:extLst>
      <p:ext uri="{BB962C8B-B14F-4D97-AF65-F5344CB8AC3E}">
        <p14:creationId xmlns:p14="http://schemas.microsoft.com/office/powerpoint/2010/main" val="2750631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58</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448564" y="1752600"/>
            <a:ext cx="7336536" cy="4797056"/>
          </a:xfrm>
          <a:prstGeom prst="rect">
            <a:avLst/>
          </a:prstGeom>
        </p:spPr>
        <p:txBody>
          <a:bodyPr vert="horz">
            <a:normAutofit fontScale="62500" lnSpcReduction="20000"/>
          </a:bodyPr>
          <a:lstStyle/>
          <a:p>
            <a:pPr marL="320040" lvl="0" indent="-320040" defTabSz="914400">
              <a:spcBef>
                <a:spcPts val="700"/>
              </a:spcBef>
              <a:buClr>
                <a:schemeClr val="accent2"/>
              </a:buClr>
              <a:buSzPct val="60000"/>
              <a:buFont typeface="Wingdings"/>
              <a:buChar char=""/>
            </a:pPr>
            <a:r>
              <a:rPr lang="fr-FR" sz="2800"/>
              <a:t>Le projet pilote C-The Difference est basé sur l’arrivée des </a:t>
            </a:r>
            <a:r>
              <a:rPr lang="fr-FR" sz="2800" b="1"/>
              <a:t>C-ITS</a:t>
            </a:r>
            <a:r>
              <a:rPr lang="fr-FR" sz="2800"/>
              <a:t> (</a:t>
            </a:r>
            <a:r>
              <a:rPr lang="fr-FR" sz="2800" b="1"/>
              <a:t>C</a:t>
            </a:r>
            <a:r>
              <a:rPr lang="fr-FR" sz="2800"/>
              <a:t>ooperative-</a:t>
            </a:r>
            <a:r>
              <a:rPr lang="fr-FR" sz="2800" b="1"/>
              <a:t>I</a:t>
            </a:r>
            <a:r>
              <a:rPr lang="fr-FR" sz="2800"/>
              <a:t>ntelligent </a:t>
            </a:r>
            <a:r>
              <a:rPr lang="fr-FR" sz="2800" b="1"/>
              <a:t>T</a:t>
            </a:r>
            <a:r>
              <a:rPr lang="fr-FR" sz="2800"/>
              <a:t>ransport </a:t>
            </a:r>
            <a:r>
              <a:rPr lang="fr-FR" sz="2800" b="1"/>
              <a:t>S</a:t>
            </a:r>
            <a:r>
              <a:rPr lang="fr-FR" sz="2800"/>
              <a:t>ystems) sur le marché par le biais d’efforts intensifs et d’investissements sur le long terme pour le développement et le déploiement des services C-ITS. </a:t>
            </a:r>
          </a:p>
          <a:p>
            <a:pPr marL="320040" lvl="0" indent="-320040" defTabSz="914400">
              <a:spcBef>
                <a:spcPts val="700"/>
              </a:spcBef>
              <a:buClr>
                <a:schemeClr val="accent2"/>
              </a:buClr>
              <a:buSzPct val="60000"/>
              <a:buFont typeface="Wingdings"/>
              <a:buChar char=""/>
            </a:pPr>
            <a:r>
              <a:rPr lang="fr-FR" sz="3200"/>
              <a:t>Fournir une évaluation complète et intégrée de l’impact par le biais d’une méthodologie d’évaluation optimisée et jusqu’à 18 mois d’opération de l’ensemble des services C-ITS</a:t>
            </a:r>
          </a:p>
          <a:p>
            <a:pPr marL="320040" lvl="0" indent="-320040" defTabSz="914400">
              <a:spcBef>
                <a:spcPts val="700"/>
              </a:spcBef>
              <a:buClr>
                <a:schemeClr val="accent2"/>
              </a:buClr>
              <a:buSzPct val="60000"/>
              <a:buFont typeface="Wingdings"/>
              <a:buChar char=""/>
            </a:pPr>
            <a:r>
              <a:rPr lang="fr-FR" sz="3200"/>
              <a:t>Combler le vide qui sépare les implémentations les plus avancées des C-ITS dans un environnement urbain et les déploiements et opérations à plus grande échelle en ciblant les professionnels responsables des opérations et de la planification des transports urbains, les décideurs politiques et les décisionnaires finaux</a:t>
            </a:r>
          </a:p>
          <a:p>
            <a:pPr marL="320040" lvl="0" indent="-320040" defTabSz="914400">
              <a:spcBef>
                <a:spcPts val="700"/>
              </a:spcBef>
              <a:buClr>
                <a:schemeClr val="accent2"/>
              </a:buClr>
              <a:buSzPct val="60000"/>
              <a:buFont typeface="Wingdings"/>
              <a:buChar char=""/>
            </a:pPr>
            <a:r>
              <a:rPr lang="fr-FR" sz="3200"/>
              <a:t>Convaincre les villes européennes d’investir dans les solutions C-ITS développées et prouvées par la promotion et la reproduction à l’aide du programme de partenariat des villes</a:t>
            </a:r>
          </a:p>
          <a:p>
            <a:pPr marL="320040" lvl="0" indent="-320040" defTabSz="914400">
              <a:spcBef>
                <a:spcPts val="700"/>
              </a:spcBef>
              <a:buClr>
                <a:schemeClr val="accent2"/>
              </a:buClr>
              <a:buSzPct val="60000"/>
              <a:buFont typeface="Wingdings"/>
              <a:buChar char=""/>
            </a:pPr>
            <a:r>
              <a:rPr kumimoji="0" lang="fr-FR" sz="3200" b="0" i="0" u="none" strike="noStrike" kern="1200" cap="none" spc="0" normalizeH="0" baseline="0" noProof="0">
                <a:ln>
                  <a:noFill/>
                </a:ln>
                <a:solidFill>
                  <a:schemeClr val="tx1"/>
                </a:solidFill>
                <a:effectLst/>
                <a:uLnTx/>
                <a:uFillTx/>
                <a:latin typeface="+mn-lt"/>
                <a:ea typeface="+mn-ea"/>
                <a:cs typeface="+mn-cs"/>
              </a:rPr>
              <a:t>Deux sites pilotes : Bordeaux et Helmond au Pays-Bas</a:t>
            </a:r>
          </a:p>
        </p:txBody>
      </p:sp>
      <p:pic>
        <p:nvPicPr>
          <p:cNvPr id="10" name="Picture 2" descr="http://c-thedifference.eu/wp-content/uploads/2017/08/logo-titre-cthedifference.png"/>
          <p:cNvPicPr>
            <a:picLocks noChangeAspect="1" noChangeArrowheads="1"/>
          </p:cNvPicPr>
          <p:nvPr/>
        </p:nvPicPr>
        <p:blipFill>
          <a:blip r:embed="rId2"/>
          <a:srcRect/>
          <a:stretch>
            <a:fillRect/>
          </a:stretch>
        </p:blipFill>
        <p:spPr bwMode="auto">
          <a:xfrm>
            <a:off x="8874273" y="1669311"/>
            <a:ext cx="2695575" cy="952500"/>
          </a:xfrm>
          <a:prstGeom prst="rect">
            <a:avLst/>
          </a:prstGeom>
          <a:noFill/>
        </p:spPr>
      </p:pic>
      <p:pic>
        <p:nvPicPr>
          <p:cNvPr id="145410" name="Picture 2"/>
          <p:cNvPicPr>
            <a:picLocks noChangeAspect="1" noChangeArrowheads="1"/>
          </p:cNvPicPr>
          <p:nvPr/>
        </p:nvPicPr>
        <p:blipFill>
          <a:blip r:embed="rId3"/>
          <a:srcRect/>
          <a:stretch>
            <a:fillRect/>
          </a:stretch>
        </p:blipFill>
        <p:spPr bwMode="auto">
          <a:xfrm>
            <a:off x="7676707" y="4351102"/>
            <a:ext cx="4515293" cy="2506898"/>
          </a:xfrm>
          <a:prstGeom prst="rect">
            <a:avLst/>
          </a:prstGeom>
          <a:noFill/>
          <a:ln w="9525">
            <a:noFill/>
            <a:miter lim="800000"/>
            <a:headEnd/>
            <a:tailEnd/>
          </a:ln>
        </p:spPr>
      </p:pic>
      <p:pic>
        <p:nvPicPr>
          <p:cNvPr id="145411" name="Picture 3"/>
          <p:cNvPicPr>
            <a:picLocks noChangeAspect="1" noChangeArrowheads="1"/>
          </p:cNvPicPr>
          <p:nvPr/>
        </p:nvPicPr>
        <p:blipFill>
          <a:blip r:embed="rId4"/>
          <a:srcRect/>
          <a:stretch>
            <a:fillRect/>
          </a:stretch>
        </p:blipFill>
        <p:spPr bwMode="auto">
          <a:xfrm>
            <a:off x="8515684" y="1601404"/>
            <a:ext cx="3297088" cy="2619331"/>
          </a:xfrm>
          <a:prstGeom prst="rect">
            <a:avLst/>
          </a:prstGeom>
          <a:noFill/>
          <a:ln w="9525">
            <a:noFill/>
            <a:miter lim="800000"/>
            <a:headEnd/>
            <a:tailEnd/>
          </a:ln>
        </p:spPr>
      </p:pic>
    </p:spTree>
    <p:extLst>
      <p:ext uri="{BB962C8B-B14F-4D97-AF65-F5344CB8AC3E}">
        <p14:creationId xmlns:p14="http://schemas.microsoft.com/office/powerpoint/2010/main" val="113287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B05FC-C6F0-4BB3-AAD8-ACA4090DBF20}"/>
              </a:ext>
            </a:extLst>
          </p:cNvPr>
          <p:cNvSpPr>
            <a:spLocks noGrp="1"/>
          </p:cNvSpPr>
          <p:nvPr>
            <p:ph type="title"/>
          </p:nvPr>
        </p:nvSpPr>
        <p:spPr/>
        <p:txBody>
          <a:bodyPr>
            <a:normAutofit/>
          </a:bodyPr>
          <a:lstStyle/>
          <a:p>
            <a:r>
              <a:rPr lang="fr-FR" b="1" dirty="0"/>
              <a:t>CTD - Mobilité connectée</a:t>
            </a:r>
            <a:endParaRPr lang="fr-FR" dirty="0"/>
          </a:p>
        </p:txBody>
      </p:sp>
      <p:sp>
        <p:nvSpPr>
          <p:cNvPr id="3" name="Espace réservé du numéro de diapositive 2">
            <a:extLst>
              <a:ext uri="{FF2B5EF4-FFF2-40B4-BE49-F238E27FC236}">
                <a16:creationId xmlns:a16="http://schemas.microsoft.com/office/drawing/2014/main" id="{EF274A1A-CB6A-49EA-B13C-71B6FC55E8F7}"/>
              </a:ext>
            </a:extLst>
          </p:cNvPr>
          <p:cNvSpPr>
            <a:spLocks noGrp="1"/>
          </p:cNvSpPr>
          <p:nvPr>
            <p:ph type="sldNum" sz="quarter" idx="12"/>
          </p:nvPr>
        </p:nvSpPr>
        <p:spPr/>
        <p:txBody>
          <a:bodyPr>
            <a:normAutofit fontScale="85000" lnSpcReduction="20000"/>
          </a:bodyPr>
          <a:lstStyle/>
          <a:p>
            <a:fld id="{FEDAF4A0-3EA4-4347-BC60-8C1EC8A14E6B}" type="slidenum">
              <a:rPr lang="fr-FR" smtClean="0"/>
              <a:pPr/>
              <a:t>59</a:t>
            </a:fld>
            <a:endParaRPr lang="fr-FR"/>
          </a:p>
        </p:txBody>
      </p:sp>
      <p:pic>
        <p:nvPicPr>
          <p:cNvPr id="5" name="Image 4">
            <a:extLst>
              <a:ext uri="{FF2B5EF4-FFF2-40B4-BE49-F238E27FC236}">
                <a16:creationId xmlns:a16="http://schemas.microsoft.com/office/drawing/2014/main" id="{552C5F55-57F4-4650-B299-761654122732}"/>
              </a:ext>
            </a:extLst>
          </p:cNvPr>
          <p:cNvPicPr>
            <a:picLocks noChangeAspect="1"/>
          </p:cNvPicPr>
          <p:nvPr/>
        </p:nvPicPr>
        <p:blipFill>
          <a:blip r:embed="rId2"/>
          <a:stretch>
            <a:fillRect/>
          </a:stretch>
        </p:blipFill>
        <p:spPr>
          <a:xfrm>
            <a:off x="184485" y="1516698"/>
            <a:ext cx="8487960" cy="3277057"/>
          </a:xfrm>
          <a:prstGeom prst="rect">
            <a:avLst/>
          </a:prstGeom>
        </p:spPr>
      </p:pic>
      <p:sp>
        <p:nvSpPr>
          <p:cNvPr id="6" name="Rectangle 5">
            <a:extLst>
              <a:ext uri="{FF2B5EF4-FFF2-40B4-BE49-F238E27FC236}">
                <a16:creationId xmlns:a16="http://schemas.microsoft.com/office/drawing/2014/main" id="{95DA3443-BA92-4E8C-A1DF-A24B5CAFF78B}"/>
              </a:ext>
            </a:extLst>
          </p:cNvPr>
          <p:cNvSpPr/>
          <p:nvPr/>
        </p:nvSpPr>
        <p:spPr>
          <a:xfrm>
            <a:off x="524243" y="5091253"/>
            <a:ext cx="5069035" cy="646331"/>
          </a:xfrm>
          <a:prstGeom prst="rect">
            <a:avLst/>
          </a:prstGeom>
        </p:spPr>
        <p:txBody>
          <a:bodyPr wrap="square">
            <a:spAutoFit/>
          </a:bodyPr>
          <a:lstStyle/>
          <a:p>
            <a:r>
              <a:rPr lang="fr-FR" dirty="0">
                <a:hlinkClick r:id="rId3"/>
              </a:rPr>
              <a:t>https://play.google.com/store/apps/details?id=com.geolocsystems.cthedifference&amp;pli=1</a:t>
            </a:r>
            <a:r>
              <a:rPr lang="fr-FR" dirty="0"/>
              <a:t> </a:t>
            </a:r>
          </a:p>
        </p:txBody>
      </p:sp>
      <p:pic>
        <p:nvPicPr>
          <p:cNvPr id="7" name="Image 6">
            <a:extLst>
              <a:ext uri="{FF2B5EF4-FFF2-40B4-BE49-F238E27FC236}">
                <a16:creationId xmlns:a16="http://schemas.microsoft.com/office/drawing/2014/main" id="{48774FBA-B6F7-4417-807B-069A203CEE27}"/>
              </a:ext>
            </a:extLst>
          </p:cNvPr>
          <p:cNvPicPr>
            <a:picLocks noChangeAspect="1"/>
          </p:cNvPicPr>
          <p:nvPr/>
        </p:nvPicPr>
        <p:blipFill rotWithShape="1">
          <a:blip r:embed="rId4"/>
          <a:srcRect t="3635" r="49737"/>
          <a:stretch/>
        </p:blipFill>
        <p:spPr>
          <a:xfrm>
            <a:off x="7109361" y="1516698"/>
            <a:ext cx="3543306" cy="3240556"/>
          </a:xfrm>
          <a:prstGeom prst="rect">
            <a:avLst/>
          </a:prstGeom>
        </p:spPr>
      </p:pic>
      <p:pic>
        <p:nvPicPr>
          <p:cNvPr id="8" name="Image 7">
            <a:extLst>
              <a:ext uri="{FF2B5EF4-FFF2-40B4-BE49-F238E27FC236}">
                <a16:creationId xmlns:a16="http://schemas.microsoft.com/office/drawing/2014/main" id="{D373A112-DF2B-4589-8B36-FD4512453AE8}"/>
              </a:ext>
            </a:extLst>
          </p:cNvPr>
          <p:cNvPicPr>
            <a:picLocks noChangeAspect="1"/>
          </p:cNvPicPr>
          <p:nvPr/>
        </p:nvPicPr>
        <p:blipFill rotWithShape="1">
          <a:blip r:embed="rId4"/>
          <a:srcRect l="49737" t="3635"/>
          <a:stretch/>
        </p:blipFill>
        <p:spPr>
          <a:xfrm>
            <a:off x="8648694" y="3617444"/>
            <a:ext cx="3543306" cy="3240556"/>
          </a:xfrm>
          <a:prstGeom prst="rect">
            <a:avLst/>
          </a:prstGeom>
        </p:spPr>
      </p:pic>
    </p:spTree>
    <p:extLst>
      <p:ext uri="{BB962C8B-B14F-4D97-AF65-F5344CB8AC3E}">
        <p14:creationId xmlns:p14="http://schemas.microsoft.com/office/powerpoint/2010/main" val="59983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228600"/>
            <a:ext cx="12306300" cy="990600"/>
          </a:xfrm>
        </p:spPr>
        <p:txBody>
          <a:bodyPr>
            <a:normAutofit/>
          </a:bodyPr>
          <a:lstStyle/>
          <a:p>
            <a:r>
              <a:rPr lang="fr-FR"/>
              <a:t>Le routage dans les réseaux ad hoc véhiculaires</a:t>
            </a:r>
          </a:p>
        </p:txBody>
      </p:sp>
      <p:sp>
        <p:nvSpPr>
          <p:cNvPr id="6" name="Espace réservé du contenu 2"/>
          <p:cNvSpPr>
            <a:spLocks noGrp="1"/>
          </p:cNvSpPr>
          <p:nvPr>
            <p:ph idx="1"/>
          </p:nvPr>
        </p:nvSpPr>
        <p:spPr>
          <a:xfrm>
            <a:off x="315451" y="1624688"/>
            <a:ext cx="6304731" cy="1896592"/>
          </a:xfrm>
        </p:spPr>
        <p:txBody>
          <a:bodyPr>
            <a:normAutofit/>
          </a:bodyPr>
          <a:lstStyle/>
          <a:p>
            <a:pPr marL="0" indent="0" algn="just">
              <a:buNone/>
            </a:pPr>
            <a:r>
              <a:rPr lang="fr-FR" sz="2400" i="1" dirty="0"/>
              <a:t>Un protocole de routage définit une </a:t>
            </a:r>
            <a:r>
              <a:rPr lang="fr-FR" sz="2400" b="1" i="1" dirty="0"/>
              <a:t>routine</a:t>
            </a:r>
            <a:r>
              <a:rPr lang="fr-FR" sz="2400" i="1" dirty="0"/>
              <a:t> à exécuter dans le but d’acheminer des données de bout en bout au sein d'un réseau, en utilisant le système d'adressage de la couche </a:t>
            </a:r>
            <a:r>
              <a:rPr lang="fr-FR" sz="2400" i="1"/>
              <a:t>réseau.</a:t>
            </a:r>
          </a:p>
          <a:p>
            <a:pPr marL="0" indent="0" algn="just">
              <a:buNone/>
            </a:pPr>
            <a:endParaRPr lang="fr-FR" sz="2400" i="1" dirty="0"/>
          </a:p>
        </p:txBody>
      </p:sp>
      <p:sp>
        <p:nvSpPr>
          <p:cNvPr id="40" name="ZoneTexte 39"/>
          <p:cNvSpPr txBox="1"/>
          <p:nvPr/>
        </p:nvSpPr>
        <p:spPr>
          <a:xfrm>
            <a:off x="7687320" y="6402953"/>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41" name="Croix 40"/>
          <p:cNvSpPr/>
          <p:nvPr/>
        </p:nvSpPr>
        <p:spPr>
          <a:xfrm>
            <a:off x="7229475" y="6429375"/>
            <a:ext cx="335136" cy="343024"/>
          </a:xfrm>
          <a:prstGeom prst="plus">
            <a:avLst>
              <a:gd name="adj" fmla="val 408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space réservé du numéro de diapositive 42"/>
          <p:cNvSpPr>
            <a:spLocks noGrp="1"/>
          </p:cNvSpPr>
          <p:nvPr>
            <p:ph type="sldNum" sz="quarter" idx="12"/>
          </p:nvPr>
        </p:nvSpPr>
        <p:spPr/>
        <p:txBody>
          <a:bodyPr>
            <a:normAutofit fontScale="85000" lnSpcReduction="20000"/>
          </a:bodyPr>
          <a:lstStyle/>
          <a:p>
            <a:fld id="{FEDAF4A0-3EA4-4347-BC60-8C1EC8A14E6B}" type="slidenum">
              <a:rPr lang="fr-FR" smtClean="0"/>
              <a:pPr/>
              <a:t>6</a:t>
            </a:fld>
            <a:endParaRPr lang="fr-FR"/>
          </a:p>
        </p:txBody>
      </p:sp>
      <p:graphicFrame>
        <p:nvGraphicFramePr>
          <p:cNvPr id="44" name="Diagramme 43"/>
          <p:cNvGraphicFramePr/>
          <p:nvPr/>
        </p:nvGraphicFramePr>
        <p:xfrm>
          <a:off x="6769100" y="3632200"/>
          <a:ext cx="3784600" cy="2734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Espace réservé du contenu 2"/>
          <p:cNvSpPr txBox="1">
            <a:spLocks/>
          </p:cNvSpPr>
          <p:nvPr/>
        </p:nvSpPr>
        <p:spPr>
          <a:xfrm>
            <a:off x="5677721" y="3000377"/>
            <a:ext cx="6412679" cy="5581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Décomposition en plusieurs phases :</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31" name="Groupe 30"/>
          <p:cNvGrpSpPr/>
          <p:nvPr/>
        </p:nvGrpSpPr>
        <p:grpSpPr>
          <a:xfrm>
            <a:off x="6768465" y="1311275"/>
            <a:ext cx="4634742" cy="1950720"/>
            <a:chOff x="6654165" y="1285875"/>
            <a:chExt cx="4634742" cy="1950720"/>
          </a:xfrm>
        </p:grpSpPr>
        <p:grpSp>
          <p:nvGrpSpPr>
            <p:cNvPr id="27" name="Groupe 26"/>
            <p:cNvGrpSpPr/>
            <p:nvPr/>
          </p:nvGrpSpPr>
          <p:grpSpPr>
            <a:xfrm>
              <a:off x="6654165" y="1285875"/>
              <a:ext cx="4634742" cy="1950720"/>
              <a:chOff x="1120140" y="1790700"/>
              <a:chExt cx="4634742" cy="1950720"/>
            </a:xfrm>
          </p:grpSpPr>
          <p:cxnSp>
            <p:nvCxnSpPr>
              <p:cNvPr id="10" name="Connecteur droit 9"/>
              <p:cNvCxnSpPr/>
              <p:nvPr/>
            </p:nvCxnSpPr>
            <p:spPr>
              <a:xfrm>
                <a:off x="1565275" y="243586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necteur droit 10"/>
              <p:cNvCxnSpPr/>
              <p:nvPr/>
            </p:nvCxnSpPr>
            <p:spPr>
              <a:xfrm>
                <a:off x="1565275" y="29464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necteur droit 11"/>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Picture 3" descr="C:\Travail\LATEX\Etat de art\Images\V2.png"/>
              <p:cNvPicPr>
                <a:picLocks noChangeAspect="1" noChangeArrowheads="1"/>
              </p:cNvPicPr>
              <p:nvPr/>
            </p:nvPicPr>
            <p:blipFill>
              <a:blip r:embed="rId8" cstate="print"/>
              <a:srcRect/>
              <a:stretch>
                <a:fillRect/>
              </a:stretch>
            </p:blipFill>
            <p:spPr bwMode="auto">
              <a:xfrm>
                <a:off x="2314337" y="2443480"/>
                <a:ext cx="447104" cy="229482"/>
              </a:xfrm>
              <a:prstGeom prst="rect">
                <a:avLst/>
              </a:prstGeom>
              <a:noFill/>
            </p:spPr>
          </p:pic>
          <p:pic>
            <p:nvPicPr>
              <p:cNvPr id="14" name="Picture 3" descr="C:\Travail\LATEX\Etat de art\Images\V2.png"/>
              <p:cNvPicPr>
                <a:picLocks noChangeAspect="1" noChangeArrowheads="1"/>
              </p:cNvPicPr>
              <p:nvPr/>
            </p:nvPicPr>
            <p:blipFill>
              <a:blip r:embed="rId8" cstate="print"/>
              <a:srcRect/>
              <a:stretch>
                <a:fillRect/>
              </a:stretch>
            </p:blipFill>
            <p:spPr bwMode="auto">
              <a:xfrm>
                <a:off x="3449717" y="2702560"/>
                <a:ext cx="447104" cy="229482"/>
              </a:xfrm>
              <a:prstGeom prst="rect">
                <a:avLst/>
              </a:prstGeom>
              <a:noFill/>
            </p:spPr>
          </p:pic>
          <p:cxnSp>
            <p:nvCxnSpPr>
              <p:cNvPr id="16" name="Connecteur droit avec flèche 15"/>
              <p:cNvCxnSpPr/>
              <p:nvPr/>
            </p:nvCxnSpPr>
            <p:spPr>
              <a:xfrm flipH="1">
                <a:off x="2190115" y="2529840"/>
                <a:ext cx="2120900" cy="30226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pic>
            <p:nvPicPr>
              <p:cNvPr id="22530" name="Picture 2" descr="C:\Users\rivoirardl\Downloads\manuscrit-de(11)\TIKZ\V5.png"/>
              <p:cNvPicPr>
                <a:picLocks noChangeAspect="1" noChangeArrowheads="1"/>
              </p:cNvPicPr>
              <p:nvPr/>
            </p:nvPicPr>
            <p:blipFill>
              <a:blip r:embed="rId9"/>
              <a:srcRect/>
              <a:stretch>
                <a:fillRect/>
              </a:stretch>
            </p:blipFill>
            <p:spPr bwMode="auto">
              <a:xfrm>
                <a:off x="1589149" y="2701658"/>
                <a:ext cx="448892" cy="230400"/>
              </a:xfrm>
              <a:prstGeom prst="rect">
                <a:avLst/>
              </a:prstGeom>
              <a:noFill/>
            </p:spPr>
          </p:pic>
          <p:pic>
            <p:nvPicPr>
              <p:cNvPr id="22531" name="Picture 3" descr="C:\Users\rivoirardl\Downloads\manuscrit-de(11)\TIKZ\V3.png"/>
              <p:cNvPicPr>
                <a:picLocks noChangeAspect="1" noChangeArrowheads="1"/>
              </p:cNvPicPr>
              <p:nvPr/>
            </p:nvPicPr>
            <p:blipFill>
              <a:blip r:embed="rId10"/>
              <a:srcRect/>
              <a:stretch>
                <a:fillRect/>
              </a:stretch>
            </p:blipFill>
            <p:spPr bwMode="auto">
              <a:xfrm>
                <a:off x="4397734" y="2444382"/>
                <a:ext cx="448892" cy="230400"/>
              </a:xfrm>
              <a:prstGeom prst="rect">
                <a:avLst/>
              </a:prstGeom>
              <a:noFill/>
            </p:spPr>
          </p:pic>
          <p:sp>
            <p:nvSpPr>
              <p:cNvPr id="20" name="Arc 19"/>
              <p:cNvSpPr/>
              <p:nvPr/>
            </p:nvSpPr>
            <p:spPr>
              <a:xfrm>
                <a:off x="1120140" y="179070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1" name="Arc 20"/>
              <p:cNvSpPr/>
              <p:nvPr/>
            </p:nvSpPr>
            <p:spPr>
              <a:xfrm rot="10969881">
                <a:off x="3213735" y="181356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2" name="ZoneTexte 21"/>
              <p:cNvSpPr txBox="1"/>
              <p:nvPr/>
            </p:nvSpPr>
            <p:spPr>
              <a:xfrm>
                <a:off x="3743202" y="3106502"/>
                <a:ext cx="2011680" cy="307777"/>
              </a:xfrm>
              <a:prstGeom prst="rect">
                <a:avLst/>
              </a:prstGeom>
              <a:noFill/>
            </p:spPr>
            <p:txBody>
              <a:bodyPr wrap="square" rtlCol="0">
                <a:spAutoFit/>
              </a:bodyPr>
              <a:lstStyle/>
              <a:p>
                <a:r>
                  <a:rPr lang="fr-FR" sz="1400" i="1"/>
                  <a:t>Zone de portée</a:t>
                </a:r>
              </a:p>
            </p:txBody>
          </p:sp>
          <p:cxnSp>
            <p:nvCxnSpPr>
              <p:cNvPr id="24" name="Connecteur droit avec flèche 23"/>
              <p:cNvCxnSpPr/>
              <p:nvPr/>
            </p:nvCxnSpPr>
            <p:spPr>
              <a:xfrm flipH="1" flipV="1">
                <a:off x="3354336" y="3139870"/>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25" name="ZoneTexte 24"/>
            <p:cNvSpPr txBox="1"/>
            <p:nvPr/>
          </p:nvSpPr>
          <p:spPr>
            <a:xfrm>
              <a:off x="7049730" y="2399073"/>
              <a:ext cx="835741" cy="369332"/>
            </a:xfrm>
            <a:prstGeom prst="rect">
              <a:avLst/>
            </a:prstGeom>
            <a:noFill/>
          </p:spPr>
          <p:txBody>
            <a:bodyPr wrap="square" rtlCol="0">
              <a:spAutoFit/>
            </a:bodyPr>
            <a:lstStyle/>
            <a:p>
              <a:r>
                <a:rPr lang="fr-FR"/>
                <a:t>Source</a:t>
              </a:r>
            </a:p>
          </p:txBody>
        </p:sp>
        <p:sp>
          <p:nvSpPr>
            <p:cNvPr id="26" name="ZoneTexte 25"/>
            <p:cNvSpPr txBox="1"/>
            <p:nvPr/>
          </p:nvSpPr>
          <p:spPr>
            <a:xfrm>
              <a:off x="9532374" y="1578077"/>
              <a:ext cx="1420761" cy="369332"/>
            </a:xfrm>
            <a:prstGeom prst="rect">
              <a:avLst/>
            </a:prstGeom>
            <a:noFill/>
          </p:spPr>
          <p:txBody>
            <a:bodyPr wrap="square" rtlCol="0">
              <a:spAutoFit/>
            </a:bodyPr>
            <a:lstStyle/>
            <a:p>
              <a:r>
                <a:rPr lang="fr-FR"/>
                <a:t>Destinataire</a:t>
              </a:r>
            </a:p>
          </p:txBody>
        </p:sp>
      </p:grpSp>
      <p:pic>
        <p:nvPicPr>
          <p:cNvPr id="30" name="Image 33" descr="Vehicle-to-Vehicle-Communication-3.jpg"/>
          <p:cNvPicPr>
            <a:picLocks noChangeAspect="1"/>
          </p:cNvPicPr>
          <p:nvPr/>
        </p:nvPicPr>
        <p:blipFill>
          <a:blip r:embed="rId11" cstate="print"/>
          <a:srcRect/>
          <a:stretch>
            <a:fillRect/>
          </a:stretch>
        </p:blipFill>
        <p:spPr bwMode="auto">
          <a:xfrm>
            <a:off x="812760" y="3515498"/>
            <a:ext cx="4148903" cy="2301102"/>
          </a:xfrm>
          <a:prstGeom prst="rect">
            <a:avLst/>
          </a:prstGeom>
          <a:noFill/>
          <a:ln w="9525">
            <a:noFill/>
            <a:miter lim="800000"/>
            <a:headEnd/>
            <a:tailEnd/>
          </a:ln>
        </p:spPr>
      </p:pic>
      <p:sp>
        <p:nvSpPr>
          <p:cNvPr id="29" name="ZoneTexte 28"/>
          <p:cNvSpPr txBox="1"/>
          <p:nvPr/>
        </p:nvSpPr>
        <p:spPr>
          <a:xfrm>
            <a:off x="1446439" y="5856161"/>
            <a:ext cx="3038475" cy="307777"/>
          </a:xfrm>
          <a:prstGeom prst="rect">
            <a:avLst/>
          </a:prstGeom>
          <a:noFill/>
        </p:spPr>
        <p:txBody>
          <a:bodyPr wrap="square" rtlCol="0">
            <a:spAutoFit/>
          </a:bodyPr>
          <a:lstStyle/>
          <a:p>
            <a:pPr algn="ctr"/>
            <a:r>
              <a:rPr lang="fr-FR" sz="1400" i="1"/>
              <a:t>Source : electronics 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Graphic spid="44" grpId="0">
        <p:bldAsOne/>
      </p:bldGraphic>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754D21-3F32-4E69-AA63-2F7B78D180AA}"/>
              </a:ext>
            </a:extLst>
          </p:cNvPr>
          <p:cNvSpPr>
            <a:spLocks noGrp="1"/>
          </p:cNvSpPr>
          <p:nvPr>
            <p:ph type="title"/>
          </p:nvPr>
        </p:nvSpPr>
        <p:spPr/>
        <p:txBody>
          <a:bodyPr/>
          <a:lstStyle/>
          <a:p>
            <a:r>
              <a:rPr lang="fr-FR" dirty="0"/>
              <a:t>COOPITS</a:t>
            </a:r>
          </a:p>
        </p:txBody>
      </p:sp>
      <p:sp>
        <p:nvSpPr>
          <p:cNvPr id="3" name="Espace réservé du numéro de diapositive 2">
            <a:extLst>
              <a:ext uri="{FF2B5EF4-FFF2-40B4-BE49-F238E27FC236}">
                <a16:creationId xmlns:a16="http://schemas.microsoft.com/office/drawing/2014/main" id="{AED87C31-A759-4E68-A698-858AAF258499}"/>
              </a:ext>
            </a:extLst>
          </p:cNvPr>
          <p:cNvSpPr>
            <a:spLocks noGrp="1"/>
          </p:cNvSpPr>
          <p:nvPr>
            <p:ph type="sldNum" sz="quarter" idx="12"/>
          </p:nvPr>
        </p:nvSpPr>
        <p:spPr/>
        <p:txBody>
          <a:bodyPr>
            <a:normAutofit fontScale="85000" lnSpcReduction="20000"/>
          </a:bodyPr>
          <a:lstStyle/>
          <a:p>
            <a:fld id="{FEDAF4A0-3EA4-4347-BC60-8C1EC8A14E6B}" type="slidenum">
              <a:rPr lang="fr-FR" smtClean="0"/>
              <a:pPr/>
              <a:t>60</a:t>
            </a:fld>
            <a:endParaRPr lang="fr-FR"/>
          </a:p>
        </p:txBody>
      </p:sp>
      <p:sp>
        <p:nvSpPr>
          <p:cNvPr id="4" name="Espace réservé du contenu 3">
            <a:extLst>
              <a:ext uri="{FF2B5EF4-FFF2-40B4-BE49-F238E27FC236}">
                <a16:creationId xmlns:a16="http://schemas.microsoft.com/office/drawing/2014/main" id="{FC10DE31-A312-4CFB-B1B5-851BA2A159BA}"/>
              </a:ext>
            </a:extLst>
          </p:cNvPr>
          <p:cNvSpPr>
            <a:spLocks noGrp="1"/>
          </p:cNvSpPr>
          <p:nvPr>
            <p:ph sz="quarter" idx="1"/>
          </p:nvPr>
        </p:nvSpPr>
        <p:spPr/>
        <p:txBody>
          <a:bodyPr/>
          <a:lstStyle/>
          <a:p>
            <a:endParaRPr lang="fr-FR" dirty="0"/>
          </a:p>
        </p:txBody>
      </p:sp>
      <p:pic>
        <p:nvPicPr>
          <p:cNvPr id="6" name="Image 5">
            <a:extLst>
              <a:ext uri="{FF2B5EF4-FFF2-40B4-BE49-F238E27FC236}">
                <a16:creationId xmlns:a16="http://schemas.microsoft.com/office/drawing/2014/main" id="{9E427903-19EF-4E90-996D-50CDACB7DC0E}"/>
              </a:ext>
            </a:extLst>
          </p:cNvPr>
          <p:cNvPicPr>
            <a:picLocks noChangeAspect="1"/>
          </p:cNvPicPr>
          <p:nvPr/>
        </p:nvPicPr>
        <p:blipFill rotWithShape="1">
          <a:blip r:embed="rId2"/>
          <a:srcRect b="56816"/>
          <a:stretch/>
        </p:blipFill>
        <p:spPr>
          <a:xfrm>
            <a:off x="211918" y="1516698"/>
            <a:ext cx="6106995" cy="3842200"/>
          </a:xfrm>
          <a:prstGeom prst="rect">
            <a:avLst/>
          </a:prstGeom>
        </p:spPr>
      </p:pic>
      <p:pic>
        <p:nvPicPr>
          <p:cNvPr id="7" name="Image 6">
            <a:extLst>
              <a:ext uri="{FF2B5EF4-FFF2-40B4-BE49-F238E27FC236}">
                <a16:creationId xmlns:a16="http://schemas.microsoft.com/office/drawing/2014/main" id="{A1F62722-FD79-413C-BAA1-69D766A2E4C3}"/>
              </a:ext>
            </a:extLst>
          </p:cNvPr>
          <p:cNvPicPr>
            <a:picLocks noChangeAspect="1"/>
          </p:cNvPicPr>
          <p:nvPr/>
        </p:nvPicPr>
        <p:blipFill rotWithShape="1">
          <a:blip r:embed="rId2"/>
          <a:srcRect t="42380"/>
          <a:stretch/>
        </p:blipFill>
        <p:spPr>
          <a:xfrm>
            <a:off x="6318913" y="1516697"/>
            <a:ext cx="5873087" cy="4930265"/>
          </a:xfrm>
          <a:prstGeom prst="rect">
            <a:avLst/>
          </a:prstGeom>
        </p:spPr>
      </p:pic>
    </p:spTree>
    <p:extLst>
      <p:ext uri="{BB962C8B-B14F-4D97-AF65-F5344CB8AC3E}">
        <p14:creationId xmlns:p14="http://schemas.microsoft.com/office/powerpoint/2010/main" val="2577084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87FA85-B5AB-2D87-9B18-B67D6010962A}"/>
              </a:ext>
            </a:extLst>
          </p:cNvPr>
          <p:cNvSpPr>
            <a:spLocks noGrp="1"/>
          </p:cNvSpPr>
          <p:nvPr>
            <p:ph type="title"/>
          </p:nvPr>
        </p:nvSpPr>
        <p:spPr/>
        <p:txBody>
          <a:bodyPr/>
          <a:lstStyle/>
          <a:p>
            <a:r>
              <a:rPr lang="fr-FR"/>
              <a:t>SCALE 2024-2028</a:t>
            </a:r>
            <a:endParaRPr lang="fr-FR" dirty="0"/>
          </a:p>
        </p:txBody>
      </p:sp>
      <p:sp>
        <p:nvSpPr>
          <p:cNvPr id="3" name="Espace réservé du numéro de diapositive 2">
            <a:extLst>
              <a:ext uri="{FF2B5EF4-FFF2-40B4-BE49-F238E27FC236}">
                <a16:creationId xmlns:a16="http://schemas.microsoft.com/office/drawing/2014/main" id="{72230AA6-C1CB-4040-0309-A3C349E53035}"/>
              </a:ext>
            </a:extLst>
          </p:cNvPr>
          <p:cNvSpPr>
            <a:spLocks noGrp="1"/>
          </p:cNvSpPr>
          <p:nvPr>
            <p:ph type="sldNum" sz="quarter" idx="12"/>
          </p:nvPr>
        </p:nvSpPr>
        <p:spPr/>
        <p:txBody>
          <a:bodyPr>
            <a:normAutofit fontScale="85000" lnSpcReduction="20000"/>
          </a:bodyPr>
          <a:lstStyle/>
          <a:p>
            <a:fld id="{FEDAF4A0-3EA4-4347-BC60-8C1EC8A14E6B}" type="slidenum">
              <a:rPr lang="fr-FR" smtClean="0"/>
              <a:pPr/>
              <a:t>61</a:t>
            </a:fld>
            <a:endParaRPr lang="fr-FR"/>
          </a:p>
        </p:txBody>
      </p:sp>
      <p:sp>
        <p:nvSpPr>
          <p:cNvPr id="4" name="Espace réservé du contenu 3">
            <a:extLst>
              <a:ext uri="{FF2B5EF4-FFF2-40B4-BE49-F238E27FC236}">
                <a16:creationId xmlns:a16="http://schemas.microsoft.com/office/drawing/2014/main" id="{EDBD2939-F067-7F4B-10B1-DA9E80671DD7}"/>
              </a:ext>
            </a:extLst>
          </p:cNvPr>
          <p:cNvSpPr>
            <a:spLocks noGrp="1"/>
          </p:cNvSpPr>
          <p:nvPr>
            <p:ph sz="quarter" idx="1"/>
          </p:nvPr>
        </p:nvSpPr>
        <p:spPr/>
        <p:txBody>
          <a:bodyPr/>
          <a:lstStyle/>
          <a:p>
            <a:r>
              <a:rPr lang="en-US" dirty="0"/>
              <a:t>Strengthening C-ITS Adoption and Lining-up across Europe</a:t>
            </a:r>
            <a:endParaRPr lang="fr-FR" dirty="0"/>
          </a:p>
        </p:txBody>
      </p:sp>
      <p:pic>
        <p:nvPicPr>
          <p:cNvPr id="5" name="Image 4">
            <a:extLst>
              <a:ext uri="{FF2B5EF4-FFF2-40B4-BE49-F238E27FC236}">
                <a16:creationId xmlns:a16="http://schemas.microsoft.com/office/drawing/2014/main" id="{0A5B1D49-180D-264A-F307-0998F28F9314}"/>
              </a:ext>
            </a:extLst>
          </p:cNvPr>
          <p:cNvPicPr>
            <a:picLocks noChangeAspect="1"/>
          </p:cNvPicPr>
          <p:nvPr/>
        </p:nvPicPr>
        <p:blipFill>
          <a:blip r:embed="rId2"/>
          <a:stretch>
            <a:fillRect/>
          </a:stretch>
        </p:blipFill>
        <p:spPr>
          <a:xfrm>
            <a:off x="355600" y="3072295"/>
            <a:ext cx="5079671" cy="2513483"/>
          </a:xfrm>
          <a:prstGeom prst="rect">
            <a:avLst/>
          </a:prstGeom>
        </p:spPr>
      </p:pic>
      <p:pic>
        <p:nvPicPr>
          <p:cNvPr id="6" name="Image 5">
            <a:extLst>
              <a:ext uri="{FF2B5EF4-FFF2-40B4-BE49-F238E27FC236}">
                <a16:creationId xmlns:a16="http://schemas.microsoft.com/office/drawing/2014/main" id="{2E44EA93-87AD-A957-2145-4A49EF15802F}"/>
              </a:ext>
            </a:extLst>
          </p:cNvPr>
          <p:cNvPicPr>
            <a:picLocks noChangeAspect="1"/>
          </p:cNvPicPr>
          <p:nvPr/>
        </p:nvPicPr>
        <p:blipFill>
          <a:blip r:embed="rId3"/>
          <a:stretch>
            <a:fillRect/>
          </a:stretch>
        </p:blipFill>
        <p:spPr>
          <a:xfrm>
            <a:off x="5583607" y="2457132"/>
            <a:ext cx="6285865" cy="3362325"/>
          </a:xfrm>
          <a:prstGeom prst="rect">
            <a:avLst/>
          </a:prstGeom>
        </p:spPr>
      </p:pic>
    </p:spTree>
    <p:extLst>
      <p:ext uri="{BB962C8B-B14F-4D97-AF65-F5344CB8AC3E}">
        <p14:creationId xmlns:p14="http://schemas.microsoft.com/office/powerpoint/2010/main" val="32983558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661308" y="2318657"/>
            <a:ext cx="10969171" cy="1771650"/>
          </a:xfrm>
        </p:spPr>
        <p:txBody>
          <a:bodyPr>
            <a:normAutofit/>
          </a:bodyPr>
          <a:lstStyle/>
          <a:p>
            <a:r>
              <a:rPr lang="fr-FR" sz="8000" cap="none"/>
              <a:t>Merci de votre attention</a:t>
            </a:r>
            <a:endParaRPr lang="en-US" sz="8000" cap="none"/>
          </a:p>
        </p:txBody>
      </p:sp>
      <p:sp>
        <p:nvSpPr>
          <p:cNvPr id="3" name="Subtitle 2"/>
          <p:cNvSpPr>
            <a:spLocks noGrp="1"/>
          </p:cNvSpPr>
          <p:nvPr>
            <p:ph type="subTitle" idx="1"/>
          </p:nvPr>
        </p:nvSpPr>
        <p:spPr/>
        <p:txBody>
          <a:bodyPr/>
          <a:lstStyle/>
          <a:p>
            <a:pPr algn="r"/>
            <a:r>
              <a:rPr lang="en-US"/>
              <a:t>Lucas Rivoirard</a:t>
            </a:r>
          </a:p>
        </p:txBody>
      </p:sp>
      <p:pic>
        <p:nvPicPr>
          <p:cNvPr id="1026" name="Picture 2" descr="C:\Users\rivoirardl\Downloads\manuscrit-de(11)\Image\mtes.png"/>
          <p:cNvPicPr>
            <a:picLocks noChangeAspect="1" noChangeArrowheads="1"/>
          </p:cNvPicPr>
          <p:nvPr/>
        </p:nvPicPr>
        <p:blipFill>
          <a:blip r:embed="rId2"/>
          <a:srcRect/>
          <a:stretch>
            <a:fillRect/>
          </a:stretch>
        </p:blipFill>
        <p:spPr bwMode="auto">
          <a:xfrm>
            <a:off x="10293081" y="358661"/>
            <a:ext cx="1373609" cy="1800000"/>
          </a:xfrm>
          <a:prstGeom prst="rect">
            <a:avLst/>
          </a:prstGeom>
          <a:noFill/>
        </p:spPr>
      </p:pic>
      <p:grpSp>
        <p:nvGrpSpPr>
          <p:cNvPr id="5" name="Groupe 9"/>
          <p:cNvGrpSpPr/>
          <p:nvPr/>
        </p:nvGrpSpPr>
        <p:grpSpPr>
          <a:xfrm>
            <a:off x="5689466" y="320336"/>
            <a:ext cx="3306535" cy="1800451"/>
            <a:chOff x="5135336" y="256949"/>
            <a:chExt cx="3306535" cy="1800451"/>
          </a:xfrm>
        </p:grpSpPr>
        <p:sp>
          <p:nvSpPr>
            <p:cNvPr id="8" name="Rectangle 7"/>
            <p:cNvSpPr/>
            <p:nvPr/>
          </p:nvSpPr>
          <p:spPr>
            <a:xfrm>
              <a:off x="5135336" y="269421"/>
              <a:ext cx="3306535" cy="1787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7" name="Picture 3" descr="C:\Users\rivoirardl\Downloads\manuscrit-de(11)\Image\LogoLilleNordFrance.png"/>
            <p:cNvPicPr>
              <a:picLocks noChangeAspect="1" noChangeArrowheads="1"/>
            </p:cNvPicPr>
            <p:nvPr/>
          </p:nvPicPr>
          <p:blipFill>
            <a:blip r:embed="rId3"/>
            <a:srcRect/>
            <a:stretch>
              <a:fillRect/>
            </a:stretch>
          </p:blipFill>
          <p:spPr bwMode="auto">
            <a:xfrm>
              <a:off x="5148262" y="256949"/>
              <a:ext cx="3263636" cy="1800000"/>
            </a:xfrm>
            <a:prstGeom prst="rect">
              <a:avLst/>
            </a:prstGeom>
            <a:noFill/>
          </p:spPr>
        </p:pic>
      </p:grpSp>
      <p:grpSp>
        <p:nvGrpSpPr>
          <p:cNvPr id="6" name="Groupe 11"/>
          <p:cNvGrpSpPr/>
          <p:nvPr/>
        </p:nvGrpSpPr>
        <p:grpSpPr>
          <a:xfrm>
            <a:off x="261257" y="518433"/>
            <a:ext cx="4131128" cy="1404257"/>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Tree>
    <p:extLst>
      <p:ext uri="{BB962C8B-B14F-4D97-AF65-F5344CB8AC3E}">
        <p14:creationId xmlns:p14="http://schemas.microsoft.com/office/powerpoint/2010/main" val="38561443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a:xfrm>
            <a:off x="2612571" y="4038600"/>
            <a:ext cx="9173029" cy="1828800"/>
          </a:xfrm>
        </p:spPr>
        <p:txBody>
          <a:bodyPr/>
          <a:lstStyle/>
          <a:p>
            <a:r>
              <a:rPr lang="fr-FR"/>
              <a:t>-- AUTRES RESULTATs DE SIMULATION</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ExEMPLES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réinitialisation complète du réseau</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65</a:t>
            </a:fld>
            <a:endParaRPr lang="fr-FR"/>
          </a:p>
        </p:txBody>
      </p:sp>
      <p:pic>
        <p:nvPicPr>
          <p:cNvPr id="5" name="Reinitialisation-S5.avi">
            <a:hlinkClick r:id="" action="ppaction://media"/>
          </p:cNvPr>
          <p:cNvPicPr>
            <a:picLocks noRot="1" noChangeAspect="1"/>
          </p:cNvPicPr>
          <p:nvPr>
            <a:videoFile r:link="rId1"/>
          </p:nvPr>
        </p:nvPicPr>
        <p:blipFill>
          <a:blip r:embed="rId3"/>
          <a:stretch>
            <a:fillRect/>
          </a:stretch>
        </p:blipFill>
        <p:spPr>
          <a:xfrm>
            <a:off x="1279979" y="1506867"/>
            <a:ext cx="9632043" cy="5351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avec une sortie d’autoroute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66</a:t>
            </a:fld>
            <a:endParaRPr lang="fr-FR"/>
          </a:p>
        </p:txBody>
      </p:sp>
      <p:pic>
        <p:nvPicPr>
          <p:cNvPr id="5" name="Test-Film_S8.avi">
            <a:hlinkClick r:id="" action="ppaction://media"/>
          </p:cNvPr>
          <p:cNvPicPr>
            <a:picLocks noRot="1" noChangeAspect="1"/>
          </p:cNvPicPr>
          <p:nvPr>
            <a:videoFile r:link="rId1"/>
          </p:nvPr>
        </p:nvPicPr>
        <p:blipFill>
          <a:blip r:embed="rId3"/>
          <a:stretch>
            <a:fillRect/>
          </a:stretch>
        </p:blipFill>
        <p:spPr>
          <a:xfrm>
            <a:off x="1278346" y="1505050"/>
            <a:ext cx="9635308" cy="5352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Étapes de découverte et d‘élection de noeud branche par des noeuds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67</a:t>
            </a:fld>
            <a:endParaRPr lang="fr-FR"/>
          </a:p>
        </p:txBody>
      </p:sp>
      <p:pic>
        <p:nvPicPr>
          <p:cNvPr id="10242" name="Picture 2"/>
          <p:cNvPicPr>
            <a:picLocks noChangeAspect="1" noChangeArrowheads="1"/>
          </p:cNvPicPr>
          <p:nvPr/>
        </p:nvPicPr>
        <p:blipFill>
          <a:blip r:embed="rId2"/>
          <a:srcRect/>
          <a:stretch>
            <a:fillRect/>
          </a:stretch>
        </p:blipFill>
        <p:spPr bwMode="auto">
          <a:xfrm>
            <a:off x="214313" y="1550988"/>
            <a:ext cx="6589723" cy="1801811"/>
          </a:xfrm>
          <a:prstGeom prst="rect">
            <a:avLst/>
          </a:prstGeom>
          <a:noFill/>
          <a:ln w="9525">
            <a:no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6357257" y="1653143"/>
            <a:ext cx="5834743" cy="5204857"/>
          </a:xfrm>
          <a:prstGeom prst="rect">
            <a:avLst/>
          </a:prstGeom>
          <a:noFill/>
          <a:ln w="9525">
            <a:noFill/>
            <a:miter lim="800000"/>
            <a:headEnd/>
            <a:tailEnd/>
          </a:ln>
        </p:spPr>
      </p:pic>
      <p:pic>
        <p:nvPicPr>
          <p:cNvPr id="1024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5218232"/>
            <a:ext cx="7089584" cy="1639768"/>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fontScale="90000"/>
          </a:bodyPr>
          <a:lstStyle/>
          <a:p>
            <a:r>
              <a:rPr lang="fr-FR"/>
              <a:t>Choix d'un noeud branche relais par un noeud feuille dans le cas de deux noeuds branche candidats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68</a:t>
            </a:fld>
            <a:endParaRPr lang="fr-FR"/>
          </a:p>
        </p:txBody>
      </p:sp>
      <p:pic>
        <p:nvPicPr>
          <p:cNvPr id="11266" name="Picture 2"/>
          <p:cNvPicPr>
            <a:picLocks noChangeAspect="1" noChangeArrowheads="1"/>
          </p:cNvPicPr>
          <p:nvPr/>
        </p:nvPicPr>
        <p:blipFill>
          <a:blip r:embed="rId2"/>
          <a:srcRect/>
          <a:stretch>
            <a:fillRect/>
          </a:stretch>
        </p:blipFill>
        <p:spPr bwMode="auto">
          <a:xfrm>
            <a:off x="1" y="1601788"/>
            <a:ext cx="6502399" cy="1794045"/>
          </a:xfrm>
          <a:prstGeom prst="rect">
            <a:avLst/>
          </a:prstGeom>
          <a:noFill/>
          <a:ln w="9525">
            <a:noFill/>
            <a:miter lim="800000"/>
            <a:headEnd/>
            <a:tailEnd/>
          </a:ln>
        </p:spPr>
      </p:pic>
      <p:pic>
        <p:nvPicPr>
          <p:cNvPr id="11267" name="Picture 3"/>
          <p:cNvPicPr>
            <a:picLocks noChangeAspect="1" noChangeArrowheads="1"/>
          </p:cNvPicPr>
          <p:nvPr/>
        </p:nvPicPr>
        <p:blipFill>
          <a:blip r:embed="rId3"/>
          <a:srcRect/>
          <a:stretch>
            <a:fillRect/>
          </a:stretch>
        </p:blipFill>
        <p:spPr bwMode="auto">
          <a:xfrm>
            <a:off x="6154738" y="1618809"/>
            <a:ext cx="6037262" cy="5239191"/>
          </a:xfrm>
          <a:prstGeom prst="rect">
            <a:avLst/>
          </a:prstGeom>
          <a:noFill/>
          <a:ln w="9525">
            <a:noFill/>
            <a:miter lim="800000"/>
            <a:headEnd/>
            <a:tailEnd/>
          </a:ln>
        </p:spPr>
      </p:pic>
      <p:pic>
        <p:nvPicPr>
          <p:cNvPr id="11268" name="Picture 4"/>
          <p:cNvPicPr>
            <a:picLocks noChangeAspect="1" noChangeArrowheads="1"/>
          </p:cNvPicPr>
          <p:nvPr/>
        </p:nvPicPr>
        <p:blipFill>
          <a:blip r:embed="rId4"/>
          <a:srcRect/>
          <a:stretch>
            <a:fillRect/>
          </a:stretch>
        </p:blipFill>
        <p:spPr bwMode="auto">
          <a:xfrm>
            <a:off x="0" y="5007430"/>
            <a:ext cx="6830423" cy="1443466"/>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2000" cy="990600"/>
          </a:xfrm>
        </p:spPr>
        <p:txBody>
          <a:bodyPr>
            <a:normAutofit fontScale="90000"/>
          </a:bodyPr>
          <a:lstStyle/>
          <a:p>
            <a:r>
              <a:rPr lang="fr-FR"/>
              <a:t> Étapes de rétablissement de la chaîne dans le cas d'un noeud branche amont dépassant son noeud branche aval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69</a:t>
            </a:fld>
            <a:endParaRPr lang="fr-FR"/>
          </a:p>
        </p:txBody>
      </p:sp>
      <p:pic>
        <p:nvPicPr>
          <p:cNvPr id="12290" name="Picture 2"/>
          <p:cNvPicPr>
            <a:picLocks noChangeAspect="1" noChangeArrowheads="1"/>
          </p:cNvPicPr>
          <p:nvPr/>
        </p:nvPicPr>
        <p:blipFill>
          <a:blip r:embed="rId2"/>
          <a:srcRect/>
          <a:stretch>
            <a:fillRect/>
          </a:stretch>
        </p:blipFill>
        <p:spPr bwMode="auto">
          <a:xfrm>
            <a:off x="-1" y="1579563"/>
            <a:ext cx="7262577" cy="2339294"/>
          </a:xfrm>
          <a:prstGeom prst="rect">
            <a:avLst/>
          </a:prstGeom>
          <a:noFill/>
          <a:ln w="9525">
            <a:noFill/>
            <a:miter lim="800000"/>
            <a:headEnd/>
            <a:tailEnd/>
          </a:ln>
        </p:spPr>
      </p:pic>
      <p:pic>
        <p:nvPicPr>
          <p:cNvPr id="12291" name="Picture 3"/>
          <p:cNvPicPr>
            <a:picLocks noChangeAspect="1" noChangeArrowheads="1"/>
          </p:cNvPicPr>
          <p:nvPr/>
        </p:nvPicPr>
        <p:blipFill>
          <a:blip r:embed="rId3"/>
          <a:srcRect t="206"/>
          <a:stretch>
            <a:fillRect/>
          </a:stretch>
        </p:blipFill>
        <p:spPr bwMode="auto">
          <a:xfrm>
            <a:off x="7584951" y="1501223"/>
            <a:ext cx="4607049" cy="5356777"/>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0" y="4516009"/>
            <a:ext cx="7329714" cy="2341991"/>
          </a:xfrm>
          <a:prstGeom prst="rect">
            <a:avLst/>
          </a:prstGeom>
          <a:noFill/>
          <a:ln w="9525">
            <a:noFill/>
            <a:miter lim="800000"/>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7</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accent1"/>
                </a:solidFill>
              </a:rPr>
              <a:t>Introduction</a:t>
            </a:r>
          </a:p>
          <a:p>
            <a:r>
              <a:rPr lang="fr-FR" sz="3600">
                <a:solidFill>
                  <a:schemeClr val="accent1"/>
                </a:solidFill>
              </a:rPr>
              <a:t>Protocoles de routage dans les réseaux ad hoc</a:t>
            </a:r>
          </a:p>
          <a:p>
            <a:r>
              <a:rPr lang="fr-FR" sz="3600">
                <a:solidFill>
                  <a:schemeClr val="accent1"/>
                </a:solidFill>
              </a:rPr>
              <a:t>Proposition d’organisation structurelle : CBL</a:t>
            </a:r>
          </a:p>
          <a:p>
            <a:r>
              <a:rPr lang="fr-FR" sz="3600">
                <a:solidFill>
                  <a:schemeClr val="accent1"/>
                </a:solidFill>
              </a:rPr>
              <a:t>Analyse structurelle de CBL</a:t>
            </a:r>
          </a:p>
          <a:p>
            <a:r>
              <a:rPr lang="fr-FR" sz="3600">
                <a:solidFill>
                  <a:schemeClr val="accent1"/>
                </a:solidFill>
              </a:rPr>
              <a:t>Analyse sytème de CBL-OLSR : la perception élargie</a:t>
            </a:r>
          </a:p>
          <a:p>
            <a:r>
              <a:rPr lang="fr-FR" sz="3600">
                <a:solidFill>
                  <a:schemeClr val="accent1"/>
                </a:solidFill>
              </a:rPr>
              <a:t>Conclusion et perspectives</a:t>
            </a:r>
          </a:p>
        </p:txBody>
      </p:sp>
      <p:sp>
        <p:nvSpPr>
          <p:cNvPr id="7" name="Espace réservé du contenu 2"/>
          <p:cNvSpPr txBox="1">
            <a:spLocks/>
          </p:cNvSpPr>
          <p:nvPr/>
        </p:nvSpPr>
        <p:spPr>
          <a:xfrm>
            <a:off x="1828800" y="2752253"/>
            <a:ext cx="10363199" cy="3632200"/>
          </a:xfrm>
          <a:prstGeom prst="rect">
            <a:avLst/>
          </a:prstGeom>
        </p:spPr>
        <p:txBody>
          <a:bodyPr vert="horz" anchor="t">
            <a:normAutofit lnSpcReduction="10000"/>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Introduction</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1" i="0" u="none" strike="noStrike" kern="1200" cap="none" spc="0" normalizeH="0" baseline="0" noProof="0">
                <a:ln>
                  <a:noFill/>
                </a:ln>
                <a:solidFill>
                  <a:schemeClr val="accent1"/>
                </a:solidFill>
                <a:effectLst/>
                <a:uLnTx/>
                <a:uFillTx/>
                <a:latin typeface="+mn-lt"/>
                <a:ea typeface="+mn-ea"/>
                <a:cs typeface="+mn-cs"/>
              </a:rPr>
              <a:t>Protocoles de routage dans les réseaux ad hoc</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Proposition d’organisation structurelle :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structurelle de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sytème de CBL-OLSR : la perception élargie</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Conclusion et perspectives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DETAIL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1999" cy="990600"/>
          </a:xfrm>
        </p:spPr>
        <p:txBody>
          <a:bodyPr/>
          <a:lstStyle/>
          <a:p>
            <a:pPr algn="ctr"/>
            <a:r>
              <a:rPr lang="fr-FR"/>
              <a:t>Services offerts par CBL vis-à-vis de Geonetworking</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71</a:t>
            </a:fld>
            <a:endParaRPr lang="fr-FR"/>
          </a:p>
        </p:txBody>
      </p:sp>
      <p:sp>
        <p:nvSpPr>
          <p:cNvPr id="4" name="Espace réservé du contenu 3"/>
          <p:cNvSpPr>
            <a:spLocks noGrp="1"/>
          </p:cNvSpPr>
          <p:nvPr>
            <p:ph sz="quarter" idx="1"/>
          </p:nvPr>
        </p:nvSpPr>
        <p:spPr/>
        <p:txBody>
          <a:bodyPr/>
          <a:lstStyle/>
          <a:p>
            <a:endParaRPr lang="fr-FR"/>
          </a:p>
        </p:txBody>
      </p:sp>
      <p:pic>
        <p:nvPicPr>
          <p:cNvPr id="3074" name="Picture 2"/>
          <p:cNvPicPr>
            <a:picLocks noChangeAspect="1" noChangeArrowheads="1"/>
          </p:cNvPicPr>
          <p:nvPr/>
        </p:nvPicPr>
        <p:blipFill>
          <a:blip r:embed="rId2"/>
          <a:srcRect/>
          <a:stretch>
            <a:fillRect/>
          </a:stretch>
        </p:blipFill>
        <p:spPr bwMode="auto">
          <a:xfrm>
            <a:off x="6967310" y="2754744"/>
            <a:ext cx="4847318" cy="3871027"/>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6807200" y="1664069"/>
            <a:ext cx="4963886" cy="960975"/>
          </a:xfrm>
          <a:prstGeom prst="rect">
            <a:avLst/>
          </a:prstGeom>
          <a:noFill/>
          <a:ln w="9525">
            <a:noFill/>
            <a:miter lim="800000"/>
            <a:headEnd/>
            <a:tailEnd/>
          </a:ln>
        </p:spPr>
      </p:pic>
      <p:pic>
        <p:nvPicPr>
          <p:cNvPr id="3076" name="Picture 4"/>
          <p:cNvPicPr>
            <a:picLocks noChangeAspect="1" noChangeArrowheads="1"/>
          </p:cNvPicPr>
          <p:nvPr/>
        </p:nvPicPr>
        <p:blipFill>
          <a:blip r:embed="rId4"/>
          <a:srcRect/>
          <a:stretch>
            <a:fillRect/>
          </a:stretch>
        </p:blipFill>
        <p:spPr bwMode="auto">
          <a:xfrm>
            <a:off x="1064079" y="2177143"/>
            <a:ext cx="10481410" cy="3959905"/>
          </a:xfrm>
          <a:prstGeom prst="rect">
            <a:avLst/>
          </a:prstGeom>
          <a:noFill/>
          <a:ln w="9525">
            <a:noFill/>
            <a:miter lim="800000"/>
            <a:headEnd/>
            <a:tailEnd/>
          </a:ln>
        </p:spPr>
      </p:pic>
      <p:pic>
        <p:nvPicPr>
          <p:cNvPr id="3077" name="Picture 5"/>
          <p:cNvPicPr>
            <a:picLocks noChangeAspect="1" noChangeArrowheads="1"/>
          </p:cNvPicPr>
          <p:nvPr/>
        </p:nvPicPr>
        <p:blipFill>
          <a:blip r:embed="rId5"/>
          <a:srcRect/>
          <a:stretch>
            <a:fillRect/>
          </a:stretch>
        </p:blipFill>
        <p:spPr bwMode="auto">
          <a:xfrm>
            <a:off x="319314" y="3893197"/>
            <a:ext cx="5936343" cy="2964803"/>
          </a:xfrm>
          <a:prstGeom prst="rect">
            <a:avLst/>
          </a:prstGeom>
          <a:noFill/>
          <a:ln w="9525">
            <a:noFill/>
            <a:miter lim="800000"/>
            <a:headEnd/>
            <a:tailEnd/>
          </a:ln>
        </p:spPr>
      </p:pic>
      <p:cxnSp>
        <p:nvCxnSpPr>
          <p:cNvPr id="9" name="Connecteur droit avec flèche 8"/>
          <p:cNvCxnSpPr/>
          <p:nvPr/>
        </p:nvCxnSpPr>
        <p:spPr>
          <a:xfrm flipH="1">
            <a:off x="8171543" y="2452914"/>
            <a:ext cx="1306286" cy="92891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076"/>
                                        </p:tgtEl>
                                      </p:cBhvr>
                                      <p:by x="50000" y="50000"/>
                                    </p:animScale>
                                  </p:childTnLst>
                                </p:cTn>
                              </p:par>
                              <p:par>
                                <p:cTn id="7" presetID="49" presetClass="path" presetSubtype="0" accel="50000" decel="50000" fill="hold" nodeType="withEffect">
                                  <p:stCondLst>
                                    <p:cond delay="0"/>
                                  </p:stCondLst>
                                  <p:childTnLst>
                                    <p:animMotion origin="layout" path="M 4.16667E-6 -2.54335E-6 L -0.24883 -0.19769 " pathEditMode="relative" rAng="0" ptsTypes="AA">
                                      <p:cBhvr>
                                        <p:cTn id="8" dur="1000" fill="hold"/>
                                        <p:tgtEl>
                                          <p:spTgt spid="3076"/>
                                        </p:tgtEl>
                                        <p:attrNameLst>
                                          <p:attrName>ppt_x</p:attrName>
                                          <p:attrName>ppt_y</p:attrName>
                                        </p:attrNameLst>
                                      </p:cBhvr>
                                      <p:rCtr x="-12400" y="-99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Implémentation CBL avec d’autres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72</a:t>
            </a:fld>
            <a:endParaRPr lang="fr-FR"/>
          </a:p>
        </p:txBody>
      </p:sp>
      <p:sp>
        <p:nvSpPr>
          <p:cNvPr id="4" name="Espace réservé du contenu 3"/>
          <p:cNvSpPr>
            <a:spLocks noGrp="1"/>
          </p:cNvSpPr>
          <p:nvPr>
            <p:ph sz="quarter" idx="1"/>
          </p:nvPr>
        </p:nvSpPr>
        <p:spPr/>
        <p:txBody>
          <a:bodyPr/>
          <a:lstStyle/>
          <a:p>
            <a:pPr lvl="0">
              <a:buClr>
                <a:srgbClr val="009DD9"/>
              </a:buClr>
              <a:defRPr/>
            </a:pPr>
            <a:r>
              <a:rPr lang="fr-FR">
                <a:solidFill>
                  <a:prstClr val="black"/>
                </a:solidFill>
              </a:rPr>
              <a:t>Utiliser CBL avec d’autres protocoles de routage (ex : AODV)</a:t>
            </a:r>
          </a:p>
          <a:p>
            <a:endParaRPr lang="fr-FR"/>
          </a:p>
        </p:txBody>
      </p:sp>
      <p:pic>
        <p:nvPicPr>
          <p:cNvPr id="8" name="Picture 2"/>
          <p:cNvPicPr>
            <a:picLocks noChangeAspect="1" noChangeArrowheads="1"/>
          </p:cNvPicPr>
          <p:nvPr/>
        </p:nvPicPr>
        <p:blipFill>
          <a:blip r:embed="rId2"/>
          <a:srcRect/>
          <a:stretch>
            <a:fillRect/>
          </a:stretch>
        </p:blipFill>
        <p:spPr bwMode="auto">
          <a:xfrm>
            <a:off x="950322" y="2337089"/>
            <a:ext cx="10229850" cy="2407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Modification du link code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73</a:t>
            </a:fld>
            <a:endParaRPr lang="fr-FR"/>
          </a:p>
        </p:txBody>
      </p:sp>
      <p:pic>
        <p:nvPicPr>
          <p:cNvPr id="4098" name="Picture 2"/>
          <p:cNvPicPr>
            <a:picLocks noChangeAspect="1" noChangeArrowheads="1"/>
          </p:cNvPicPr>
          <p:nvPr/>
        </p:nvPicPr>
        <p:blipFill>
          <a:blip r:embed="rId2"/>
          <a:srcRect/>
          <a:stretch>
            <a:fillRect/>
          </a:stretch>
        </p:blipFill>
        <p:spPr bwMode="auto">
          <a:xfrm>
            <a:off x="7778524" y="1688647"/>
            <a:ext cx="3514725" cy="781050"/>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286885" y="4386944"/>
            <a:ext cx="6523557" cy="1825170"/>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6774542" y="2855100"/>
            <a:ext cx="5417458" cy="4002900"/>
          </a:xfrm>
          <a:prstGeom prst="rect">
            <a:avLst/>
          </a:prstGeom>
          <a:noFill/>
          <a:ln w="9525">
            <a:noFill/>
            <a:miter lim="800000"/>
            <a:headEnd/>
            <a:tailEnd/>
          </a:ln>
        </p:spPr>
      </p:pic>
      <p:pic>
        <p:nvPicPr>
          <p:cNvPr id="8" name="Picture 2"/>
          <p:cNvPicPr>
            <a:picLocks noChangeAspect="1" noChangeArrowheads="1"/>
          </p:cNvPicPr>
          <p:nvPr/>
        </p:nvPicPr>
        <p:blipFill>
          <a:blip r:embed="rId5"/>
          <a:srcRect/>
          <a:stretch>
            <a:fillRect/>
          </a:stretch>
        </p:blipFill>
        <p:spPr bwMode="auto">
          <a:xfrm>
            <a:off x="862919" y="1855588"/>
            <a:ext cx="5683023" cy="1986615"/>
          </a:xfrm>
          <a:prstGeom prst="rect">
            <a:avLst/>
          </a:prstGeom>
          <a:noFill/>
          <a:ln w="9525">
            <a:noFill/>
            <a:miter lim="800000"/>
            <a:headEnd/>
            <a:tailEnd/>
          </a:ln>
        </p:spPr>
      </p:pic>
      <p:cxnSp>
        <p:nvCxnSpPr>
          <p:cNvPr id="10" name="Connecteur droit avec flèche 9"/>
          <p:cNvCxnSpPr/>
          <p:nvPr/>
        </p:nvCxnSpPr>
        <p:spPr>
          <a:xfrm flipH="1">
            <a:off x="7765143" y="2336800"/>
            <a:ext cx="1146628" cy="1320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74</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20000"/>
          </a:bodyPr>
          <a:lstStyle/>
          <a:p>
            <a:r>
              <a:rPr lang="fr-FR" b="1"/>
              <a:t>Vtime</a:t>
            </a:r>
            <a:r>
              <a:rPr lang="fr-FR"/>
              <a:t> indique la période de validité d'une information contenue dans le dernier message HELLO reçu, à partir de sa date de réception</a:t>
            </a:r>
          </a:p>
          <a:p>
            <a:r>
              <a:rPr lang="fr-FR" b="1"/>
              <a:t>C1, C2 </a:t>
            </a:r>
            <a:r>
              <a:rPr lang="fr-FR"/>
              <a:t>et</a:t>
            </a:r>
            <a:r>
              <a:rPr lang="fr-FR" b="1"/>
              <a:t> C3 </a:t>
            </a:r>
            <a:r>
              <a:rPr lang="fr-FR"/>
              <a:t>sont des coefficients multiplicateur de </a:t>
            </a:r>
            <a:r>
              <a:rPr lang="fr-FR" b="1"/>
              <a:t>HELLO_INTERVAL</a:t>
            </a:r>
            <a:endParaRPr lang="fr-FR"/>
          </a:p>
          <a:p>
            <a:r>
              <a:rPr lang="fr-FR"/>
              <a:t>Après une  période d’attente </a:t>
            </a:r>
            <a:r>
              <a:rPr lang="fr-FR" b="1"/>
              <a:t>C1 * HELLO_INTERVAL</a:t>
            </a:r>
            <a:r>
              <a:rPr lang="fr-FR"/>
              <a:t>,</a:t>
            </a:r>
            <a:r>
              <a:rPr lang="fr-FR" b="1"/>
              <a:t> </a:t>
            </a:r>
            <a:r>
              <a:rPr lang="fr-FR"/>
              <a:t>un nœud feuille n'ayant pas détecté de nœud branche dans son voisinage à un saut, élit un nœud feuille voisin au titre de nœud branche.</a:t>
            </a:r>
          </a:p>
          <a:p>
            <a:r>
              <a:rPr lang="fr-FR"/>
              <a:t>Après une  période d’attente </a:t>
            </a:r>
            <a:r>
              <a:rPr lang="fr-FR" b="1"/>
              <a:t>C2 * HELLO_INTERVAL</a:t>
            </a:r>
            <a:r>
              <a:rPr lang="fr-FR"/>
              <a:t>,</a:t>
            </a:r>
            <a:r>
              <a:rPr lang="fr-FR" b="1"/>
              <a:t> </a:t>
            </a:r>
            <a:r>
              <a:rPr lang="fr-FR"/>
              <a:t>un nœud branche n'ayant pas détecté de nœud branche en amont dans son voisinage à un saut, élit un nœud feuille voisin au titre de nœud branche de sorte à créer un chaînon de chaîne.</a:t>
            </a:r>
          </a:p>
          <a:p>
            <a:r>
              <a:rPr lang="fr-FR" b="1"/>
              <a:t>C3 * HELLO_INTERVAL est </a:t>
            </a:r>
            <a:r>
              <a:rPr lang="fr-FR"/>
              <a:t>une période de garde qui s'applique à l'instant où un nœud branche devient feuille. Ce nœud feuille ne pourra accepter une requête d'élection, au titre de nœud branche, d'un nœud voisin qu'à expiration de cette période de garde.</a:t>
            </a:r>
          </a:p>
          <a:p>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75</a:t>
            </a:fld>
            <a:endParaRPr lang="fr-FR"/>
          </a:p>
        </p:txBody>
      </p:sp>
      <p:sp>
        <p:nvSpPr>
          <p:cNvPr id="4" name="Espace réservé du contenu 3"/>
          <p:cNvSpPr>
            <a:spLocks noGrp="1"/>
          </p:cNvSpPr>
          <p:nvPr>
            <p:ph sz="quarter" idx="1"/>
          </p:nvPr>
        </p:nvSpPr>
        <p:spPr/>
        <p:txBody>
          <a:bodyPr/>
          <a:lstStyle/>
          <a:p>
            <a:r>
              <a:rPr lang="fr-FR" b="1"/>
              <a:t>L1</a:t>
            </a:r>
            <a:r>
              <a:rPr lang="fr-FR"/>
              <a:t> intervient dans le critère de changement d'abonnement d'un nœud feuille à un certain nœud branche relais. Soient Nr le nœud relais actuel de Ni et CT</a:t>
            </a:r>
            <a:r>
              <a:rPr lang="fr-FR" baseline="-25000"/>
              <a:t>ri</a:t>
            </a:r>
            <a:r>
              <a:rPr lang="fr-FR"/>
              <a:t> son temps de connexion à N</a:t>
            </a:r>
            <a:r>
              <a:rPr lang="fr-FR" baseline="-25000"/>
              <a:t>i</a:t>
            </a:r>
            <a:r>
              <a:rPr lang="fr-FR"/>
              <a:t>. Soient N</a:t>
            </a:r>
            <a:r>
              <a:rPr lang="fr-FR" baseline="-25000"/>
              <a:t>j</a:t>
            </a:r>
            <a:r>
              <a:rPr lang="fr-FR"/>
              <a:t> un nœud branche du voisinage à un saut de N</a:t>
            </a:r>
            <a:r>
              <a:rPr lang="fr-FR" baseline="-25000"/>
              <a:t>i</a:t>
            </a:r>
            <a:r>
              <a:rPr lang="fr-FR"/>
              <a:t> qui a une liaison symétrique avec N</a:t>
            </a:r>
            <a:r>
              <a:rPr lang="fr-FR" baseline="-25000"/>
              <a:t>i </a:t>
            </a:r>
            <a:r>
              <a:rPr lang="fr-FR"/>
              <a:t>depuis au moins </a:t>
            </a:r>
            <a:r>
              <a:rPr lang="fr-FR" b="1"/>
              <a:t>Vtime</a:t>
            </a:r>
            <a:r>
              <a:rPr lang="fr-FR"/>
              <a:t> et CT</a:t>
            </a:r>
            <a:r>
              <a:rPr lang="fr-FR" baseline="-25000"/>
              <a:t>ij </a:t>
            </a:r>
            <a:r>
              <a:rPr lang="fr-FR"/>
              <a:t>son temps de connexion à N</a:t>
            </a:r>
            <a:r>
              <a:rPr lang="fr-FR" baseline="-25000"/>
              <a:t>i</a:t>
            </a:r>
            <a:r>
              <a:rPr lang="fr-FR"/>
              <a:t>. Le critère de changement d'abonnement est défini par la formule :</a:t>
            </a:r>
          </a:p>
        </p:txBody>
      </p:sp>
      <p:pic>
        <p:nvPicPr>
          <p:cNvPr id="4099" name="Picture 3"/>
          <p:cNvPicPr>
            <a:picLocks noChangeAspect="1" noChangeArrowheads="1"/>
          </p:cNvPicPr>
          <p:nvPr/>
        </p:nvPicPr>
        <p:blipFill>
          <a:blip r:embed="rId2"/>
          <a:srcRect/>
          <a:stretch>
            <a:fillRect/>
          </a:stretch>
        </p:blipFill>
        <p:spPr bwMode="auto">
          <a:xfrm>
            <a:off x="3519714" y="4795157"/>
            <a:ext cx="5181600" cy="1447800"/>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76</a:t>
            </a:fld>
            <a:endParaRPr lang="fr-FR"/>
          </a:p>
        </p:txBody>
      </p:sp>
      <p:sp>
        <p:nvSpPr>
          <p:cNvPr id="4" name="Espace réservé du contenu 3"/>
          <p:cNvSpPr>
            <a:spLocks noGrp="1"/>
          </p:cNvSpPr>
          <p:nvPr>
            <p:ph sz="quarter" idx="1"/>
          </p:nvPr>
        </p:nvSpPr>
        <p:spPr>
          <a:xfrm>
            <a:off x="816864" y="1600200"/>
            <a:ext cx="6687022" cy="4495800"/>
          </a:xfrm>
        </p:spPr>
        <p:txBody>
          <a:bodyPr/>
          <a:lstStyle/>
          <a:p>
            <a:r>
              <a:rPr lang="fr-FR" b="1"/>
              <a:t>L2</a:t>
            </a:r>
            <a:r>
              <a:rPr lang="fr-FR"/>
              <a:t> et </a:t>
            </a:r>
            <a:r>
              <a:rPr lang="el-GR" b="1" i="1"/>
              <a:t>α</a:t>
            </a:r>
            <a:r>
              <a:rPr lang="el-GR" i="1"/>
              <a:t> </a:t>
            </a:r>
            <a:r>
              <a:rPr lang="fr-FR"/>
              <a:t>interviennent comme critères de décision dans le choix de l'élection d'un maillon de chaîne par un nœud branche au titre de nœud branche arrière. Ils servent à départager deux nœuds candidats Nj et Nk</a:t>
            </a:r>
          </a:p>
        </p:txBody>
      </p:sp>
      <p:pic>
        <p:nvPicPr>
          <p:cNvPr id="35" name="Picture 3"/>
          <p:cNvPicPr>
            <a:picLocks noChangeAspect="1" noChangeArrowheads="1"/>
          </p:cNvPicPr>
          <p:nvPr/>
        </p:nvPicPr>
        <p:blipFill>
          <a:blip r:embed="rId2"/>
          <a:srcRect b="20435"/>
          <a:stretch>
            <a:fillRect/>
          </a:stretch>
        </p:blipFill>
        <p:spPr bwMode="auto">
          <a:xfrm>
            <a:off x="581025" y="5288870"/>
            <a:ext cx="9874580" cy="1335088"/>
          </a:xfrm>
          <a:prstGeom prst="rect">
            <a:avLst/>
          </a:prstGeom>
          <a:noFill/>
          <a:ln w="9525">
            <a:noFill/>
            <a:miter lim="800000"/>
            <a:headEnd/>
            <a:tailEnd/>
          </a:ln>
        </p:spPr>
      </p:pic>
      <p:sp>
        <p:nvSpPr>
          <p:cNvPr id="36" name="ZoneTexte 35"/>
          <p:cNvSpPr txBox="1"/>
          <p:nvPr/>
        </p:nvSpPr>
        <p:spPr>
          <a:xfrm>
            <a:off x="10320950" y="2136620"/>
            <a:ext cx="832919" cy="461665"/>
          </a:xfrm>
          <a:prstGeom prst="rect">
            <a:avLst/>
          </a:prstGeom>
          <a:noFill/>
        </p:spPr>
        <p:txBody>
          <a:bodyPr wrap="square" rtlCol="0">
            <a:spAutoFit/>
          </a:bodyPr>
          <a:lstStyle/>
          <a:p>
            <a:r>
              <a:rPr lang="fr-FR" sz="2400">
                <a:solidFill>
                  <a:srgbClr val="FF0000"/>
                </a:solidFill>
              </a:rPr>
              <a:t>Nj</a:t>
            </a:r>
            <a:r>
              <a:rPr lang="fr-FR" sz="2400"/>
              <a:t>-</a:t>
            </a:r>
            <a:r>
              <a:rPr lang="fr-FR" sz="2400">
                <a:solidFill>
                  <a:schemeClr val="accent5">
                    <a:lumMod val="75000"/>
                  </a:schemeClr>
                </a:solidFill>
              </a:rPr>
              <a:t>Ni</a:t>
            </a:r>
          </a:p>
        </p:txBody>
      </p:sp>
      <p:sp>
        <p:nvSpPr>
          <p:cNvPr id="37" name="ZoneTexte 36"/>
          <p:cNvSpPr txBox="1"/>
          <p:nvPr/>
        </p:nvSpPr>
        <p:spPr>
          <a:xfrm>
            <a:off x="8958403" y="3105340"/>
            <a:ext cx="1169406" cy="461665"/>
          </a:xfrm>
          <a:prstGeom prst="rect">
            <a:avLst/>
          </a:prstGeom>
          <a:noFill/>
        </p:spPr>
        <p:txBody>
          <a:bodyPr wrap="square" rtlCol="0">
            <a:spAutoFit/>
          </a:bodyPr>
          <a:lstStyle/>
          <a:p>
            <a:r>
              <a:rPr lang="fr-FR" sz="2400">
                <a:solidFill>
                  <a:schemeClr val="bg1">
                    <a:lumMod val="50000"/>
                  </a:schemeClr>
                </a:solidFill>
              </a:rPr>
              <a:t>Nk</a:t>
            </a:r>
            <a:r>
              <a:rPr lang="fr-FR" sz="2400"/>
              <a:t>-</a:t>
            </a:r>
            <a:r>
              <a:rPr lang="fr-FR" sz="2400">
                <a:solidFill>
                  <a:schemeClr val="accent5">
                    <a:lumMod val="75000"/>
                  </a:schemeClr>
                </a:solidFill>
              </a:rPr>
              <a:t>Ni</a:t>
            </a:r>
          </a:p>
        </p:txBody>
      </p:sp>
      <p:pic>
        <p:nvPicPr>
          <p:cNvPr id="38" name="Picture 4"/>
          <p:cNvPicPr>
            <a:picLocks noChangeAspect="1" noChangeArrowheads="1"/>
          </p:cNvPicPr>
          <p:nvPr/>
        </p:nvPicPr>
        <p:blipFill>
          <a:blip r:embed="rId3"/>
          <a:srcRect/>
          <a:stretch>
            <a:fillRect/>
          </a:stretch>
        </p:blipFill>
        <p:spPr bwMode="auto">
          <a:xfrm>
            <a:off x="424361" y="5535297"/>
            <a:ext cx="9230822" cy="1002030"/>
          </a:xfrm>
          <a:prstGeom prst="rect">
            <a:avLst/>
          </a:prstGeom>
          <a:noFill/>
          <a:ln w="9525">
            <a:noFill/>
            <a:miter lim="800000"/>
            <a:headEnd/>
            <a:tailEnd/>
          </a:ln>
        </p:spPr>
      </p:pic>
      <p:grpSp>
        <p:nvGrpSpPr>
          <p:cNvPr id="39" name="Groupe 38"/>
          <p:cNvGrpSpPr/>
          <p:nvPr/>
        </p:nvGrpSpPr>
        <p:grpSpPr>
          <a:xfrm>
            <a:off x="8676640" y="1690267"/>
            <a:ext cx="3240000" cy="3550388"/>
            <a:chOff x="8676640" y="1690267"/>
            <a:chExt cx="3240000" cy="3550388"/>
          </a:xfrm>
        </p:grpSpPr>
        <p:grpSp>
          <p:nvGrpSpPr>
            <p:cNvPr id="40" name="Groupe 76"/>
            <p:cNvGrpSpPr/>
            <p:nvPr/>
          </p:nvGrpSpPr>
          <p:grpSpPr>
            <a:xfrm>
              <a:off x="8676640" y="1690267"/>
              <a:ext cx="3240000" cy="3550388"/>
              <a:chOff x="8676640" y="1690267"/>
              <a:chExt cx="3240000" cy="3550388"/>
            </a:xfrm>
          </p:grpSpPr>
          <p:cxnSp>
            <p:nvCxnSpPr>
              <p:cNvPr id="42" name="Connecteur droit 41"/>
              <p:cNvCxnSpPr/>
              <p:nvPr/>
            </p:nvCxnSpPr>
            <p:spPr>
              <a:xfrm>
                <a:off x="8676640" y="445579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Connecteur droit 42"/>
              <p:cNvCxnSpPr/>
              <p:nvPr/>
            </p:nvCxnSpPr>
            <p:spPr>
              <a:xfrm>
                <a:off x="8676640" y="524065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Connecteur droit 43"/>
              <p:cNvCxnSpPr/>
              <p:nvPr/>
            </p:nvCxnSpPr>
            <p:spPr>
              <a:xfrm>
                <a:off x="8676640" y="4848225"/>
                <a:ext cx="324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46" idx="1"/>
                <a:endCxn id="47" idx="3"/>
              </p:cNvCxnSpPr>
              <p:nvPr/>
            </p:nvCxnSpPr>
            <p:spPr>
              <a:xfrm flipH="1">
                <a:off x="9864762" y="4653575"/>
                <a:ext cx="1135026" cy="37592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46" name="Picture 2" descr="C:\Users\rivoirardl\Downloads\manuscrit-de(11)\TIKZ\V5.png"/>
              <p:cNvPicPr>
                <a:picLocks noChangeAspect="1" noChangeArrowheads="1"/>
              </p:cNvPicPr>
              <p:nvPr/>
            </p:nvPicPr>
            <p:blipFill>
              <a:blip r:embed="rId4"/>
              <a:srcRect/>
              <a:stretch>
                <a:fillRect/>
              </a:stretch>
            </p:blipFill>
            <p:spPr bwMode="auto">
              <a:xfrm>
                <a:off x="10999788" y="4473575"/>
                <a:ext cx="701394" cy="360000"/>
              </a:xfrm>
              <a:prstGeom prst="rect">
                <a:avLst/>
              </a:prstGeom>
              <a:noFill/>
            </p:spPr>
          </p:pic>
          <p:pic>
            <p:nvPicPr>
              <p:cNvPr id="47" name="Picture 3" descr="C:\Users\rivoirardl\Downloads\manuscrit-de(11)\TIKZ\V3.png"/>
              <p:cNvPicPr>
                <a:picLocks noChangeAspect="1" noChangeArrowheads="1"/>
              </p:cNvPicPr>
              <p:nvPr/>
            </p:nvPicPr>
            <p:blipFill>
              <a:blip r:embed="rId5"/>
              <a:srcRect/>
              <a:stretch>
                <a:fillRect/>
              </a:stretch>
            </p:blipFill>
            <p:spPr bwMode="auto">
              <a:xfrm>
                <a:off x="9163368" y="4849495"/>
                <a:ext cx="701394" cy="360000"/>
              </a:xfrm>
              <a:prstGeom prst="rect">
                <a:avLst/>
              </a:prstGeom>
              <a:noFill/>
            </p:spPr>
          </p:pic>
          <p:cxnSp>
            <p:nvCxnSpPr>
              <p:cNvPr id="48" name="Connecteur en arc 47"/>
              <p:cNvCxnSpPr>
                <a:stCxn id="41" idx="0"/>
                <a:endCxn id="46" idx="0"/>
              </p:cNvCxnSpPr>
              <p:nvPr/>
            </p:nvCxnSpPr>
            <p:spPr>
              <a:xfrm rot="16200000" flipH="1">
                <a:off x="10755013" y="3878104"/>
                <a:ext cx="11748" cy="1179195"/>
              </a:xfrm>
              <a:prstGeom prst="curvedConnector3">
                <a:avLst>
                  <a:gd name="adj1" fmla="val -1945863"/>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0439400" y="3954780"/>
                <a:ext cx="784860" cy="307777"/>
              </a:xfrm>
              <a:prstGeom prst="rect">
                <a:avLst/>
              </a:prstGeom>
              <a:noFill/>
            </p:spPr>
            <p:txBody>
              <a:bodyPr wrap="square" rtlCol="0">
                <a:spAutoFit/>
              </a:bodyPr>
              <a:lstStyle/>
              <a:p>
                <a:r>
                  <a:rPr lang="fr-FR" sz="1400" b="1"/>
                  <a:t>HELLO</a:t>
                </a:r>
              </a:p>
            </p:txBody>
          </p:sp>
          <p:sp>
            <p:nvSpPr>
              <p:cNvPr id="50" name="ZoneTexte 49"/>
              <p:cNvSpPr txBox="1"/>
              <p:nvPr/>
            </p:nvSpPr>
            <p:spPr>
              <a:xfrm rot="20428051">
                <a:off x="10149840" y="4785359"/>
                <a:ext cx="784860" cy="307777"/>
              </a:xfrm>
              <a:prstGeom prst="rect">
                <a:avLst/>
              </a:prstGeom>
              <a:noFill/>
            </p:spPr>
            <p:txBody>
              <a:bodyPr wrap="square" rtlCol="0">
                <a:spAutoFit/>
              </a:bodyPr>
              <a:lstStyle/>
              <a:p>
                <a:r>
                  <a:rPr lang="fr-FR" sz="1400" b="1"/>
                  <a:t>Chaîne</a:t>
                </a:r>
              </a:p>
            </p:txBody>
          </p:sp>
          <p:sp>
            <p:nvSpPr>
              <p:cNvPr id="51" name="ZoneTexte 50"/>
              <p:cNvSpPr txBox="1"/>
              <p:nvPr/>
            </p:nvSpPr>
            <p:spPr>
              <a:xfrm>
                <a:off x="8709660" y="4876800"/>
                <a:ext cx="647700" cy="338554"/>
              </a:xfrm>
              <a:prstGeom prst="rect">
                <a:avLst/>
              </a:prstGeom>
              <a:noFill/>
            </p:spPr>
            <p:txBody>
              <a:bodyPr wrap="square" rtlCol="0">
                <a:spAutoFit/>
              </a:bodyPr>
              <a:lstStyle/>
              <a:p>
                <a:r>
                  <a:rPr lang="fr-FR" sz="1600" b="1"/>
                  <a:t>Nj</a:t>
                </a:r>
              </a:p>
            </p:txBody>
          </p:sp>
          <p:sp>
            <p:nvSpPr>
              <p:cNvPr id="52" name="ZoneTexte 51"/>
              <p:cNvSpPr txBox="1"/>
              <p:nvPr/>
            </p:nvSpPr>
            <p:spPr>
              <a:xfrm>
                <a:off x="9349740" y="4434840"/>
                <a:ext cx="647700" cy="338554"/>
              </a:xfrm>
              <a:prstGeom prst="rect">
                <a:avLst/>
              </a:prstGeom>
              <a:noFill/>
            </p:spPr>
            <p:txBody>
              <a:bodyPr wrap="square" rtlCol="0">
                <a:spAutoFit/>
              </a:bodyPr>
              <a:lstStyle/>
              <a:p>
                <a:r>
                  <a:rPr lang="fr-FR" sz="1600" b="1"/>
                  <a:t>Nk</a:t>
                </a:r>
              </a:p>
            </p:txBody>
          </p:sp>
          <p:cxnSp>
            <p:nvCxnSpPr>
              <p:cNvPr id="53" name="Connecteur droit avec flèche 52"/>
              <p:cNvCxnSpPr/>
              <p:nvPr/>
            </p:nvCxnSpPr>
            <p:spPr>
              <a:xfrm flipV="1">
                <a:off x="10182582" y="2004592"/>
                <a:ext cx="0" cy="1729740"/>
              </a:xfrm>
              <a:prstGeom prst="straightConnector1">
                <a:avLst/>
              </a:prstGeom>
              <a:ln>
                <a:headEnd type="oval"/>
                <a:tailEnd type="arrow"/>
              </a:ln>
            </p:spPr>
            <p:style>
              <a:lnRef idx="2">
                <a:schemeClr val="dk1"/>
              </a:lnRef>
              <a:fillRef idx="0">
                <a:schemeClr val="dk1"/>
              </a:fillRef>
              <a:effectRef idx="1">
                <a:schemeClr val="dk1"/>
              </a:effectRef>
              <a:fontRef idx="minor">
                <a:schemeClr val="tx1"/>
              </a:fontRef>
            </p:style>
          </p:cxnSp>
          <p:sp>
            <p:nvSpPr>
              <p:cNvPr id="54" name="ZoneTexte 53"/>
              <p:cNvSpPr txBox="1"/>
              <p:nvPr/>
            </p:nvSpPr>
            <p:spPr>
              <a:xfrm>
                <a:off x="9411057" y="1690267"/>
                <a:ext cx="1920518" cy="369332"/>
              </a:xfrm>
              <a:prstGeom prst="rect">
                <a:avLst/>
              </a:prstGeom>
              <a:noFill/>
            </p:spPr>
            <p:txBody>
              <a:bodyPr wrap="square" rtlCol="0">
                <a:spAutoFit/>
              </a:bodyPr>
              <a:lstStyle/>
              <a:p>
                <a:r>
                  <a:rPr lang="fr-FR" b="1"/>
                  <a:t>Temps de chaîne</a:t>
                </a:r>
              </a:p>
            </p:txBody>
          </p:sp>
          <p:sp>
            <p:nvSpPr>
              <p:cNvPr id="55" name="ZoneTexte 54"/>
              <p:cNvSpPr txBox="1"/>
              <p:nvPr/>
            </p:nvSpPr>
            <p:spPr>
              <a:xfrm>
                <a:off x="10378797" y="2647508"/>
                <a:ext cx="1066800" cy="338554"/>
              </a:xfrm>
              <a:prstGeom prst="rect">
                <a:avLst/>
              </a:prstGeom>
              <a:noFill/>
            </p:spPr>
            <p:txBody>
              <a:bodyPr wrap="square" rtlCol="0">
                <a:spAutoFit/>
              </a:bodyPr>
              <a:lstStyle/>
              <a:p>
                <a:r>
                  <a:rPr lang="fr-FR" sz="1600" b="1"/>
                  <a:t>L2*P/Vi</a:t>
                </a:r>
              </a:p>
            </p:txBody>
          </p:sp>
          <p:cxnSp>
            <p:nvCxnSpPr>
              <p:cNvPr id="56" name="Connecteur droit 55"/>
              <p:cNvCxnSpPr/>
              <p:nvPr/>
            </p:nvCxnSpPr>
            <p:spPr>
              <a:xfrm>
                <a:off x="10058281" y="2819932"/>
                <a:ext cx="261938" cy="0"/>
              </a:xfrm>
              <a:prstGeom prst="line">
                <a:avLst/>
              </a:prstGeom>
              <a:ln>
                <a:headEnd type="diamond"/>
                <a:tailEnd type="diamond"/>
              </a:ln>
            </p:spPr>
            <p:style>
              <a:lnRef idx="2">
                <a:schemeClr val="dk1"/>
              </a:lnRef>
              <a:fillRef idx="0">
                <a:schemeClr val="dk1"/>
              </a:fillRef>
              <a:effectRef idx="1">
                <a:schemeClr val="dk1"/>
              </a:effectRef>
              <a:fontRef idx="minor">
                <a:schemeClr val="tx1"/>
              </a:fontRef>
            </p:style>
          </p:cxnSp>
          <p:sp>
            <p:nvSpPr>
              <p:cNvPr id="57" name="ZoneTexte 56"/>
              <p:cNvSpPr txBox="1"/>
              <p:nvPr/>
            </p:nvSpPr>
            <p:spPr>
              <a:xfrm>
                <a:off x="11160735" y="4843530"/>
                <a:ext cx="647700" cy="338554"/>
              </a:xfrm>
              <a:prstGeom prst="rect">
                <a:avLst/>
              </a:prstGeom>
              <a:noFill/>
            </p:spPr>
            <p:txBody>
              <a:bodyPr wrap="square" rtlCol="0">
                <a:spAutoFit/>
              </a:bodyPr>
              <a:lstStyle/>
              <a:p>
                <a:r>
                  <a:rPr lang="fr-FR" sz="1600" b="1"/>
                  <a:t>Ni</a:t>
                </a:r>
              </a:p>
            </p:txBody>
          </p:sp>
        </p:grpSp>
        <p:pic>
          <p:nvPicPr>
            <p:cNvPr id="41" name="Picture 3" descr="C:\Users\rivoirardl\Downloads\manuscrit-de(11)\TIKZ\V3.png"/>
            <p:cNvPicPr>
              <a:picLocks noChangeAspect="1" noChangeArrowheads="1"/>
            </p:cNvPicPr>
            <p:nvPr/>
          </p:nvPicPr>
          <p:blipFill>
            <a:blip r:embed="rId5"/>
            <a:srcRect/>
            <a:stretch>
              <a:fillRect/>
            </a:stretch>
          </p:blipFill>
          <p:spPr bwMode="auto">
            <a:xfrm>
              <a:off x="9820593" y="4461827"/>
              <a:ext cx="701394" cy="3600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grpId="1" nodeType="clickEffect">
                                  <p:stCondLst>
                                    <p:cond delay="0"/>
                                  </p:stCondLst>
                                  <p:childTnLst>
                                    <p:animMotion origin="layout" path="M 1.47878E-6 4.91094E-6 L 1.47878E-6 -0.13001 " pathEditMode="relative" rAng="0" ptsTypes="AA">
                                      <p:cBhvr>
                                        <p:cTn id="21" dur="500" fill="hold"/>
                                        <p:tgtEl>
                                          <p:spTgt spid="37"/>
                                        </p:tgtEl>
                                        <p:attrNameLst>
                                          <p:attrName>ppt_x</p:attrName>
                                          <p:attrName>ppt_y</p:attrName>
                                        </p:attrNameLst>
                                      </p:cBhvr>
                                      <p:rCtr x="0" y="-65"/>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04167E-6 1.11111E-6 L -0.00026 0.13842 " pathEditMode="relative" rAng="0" ptsTypes="AA">
                                      <p:cBhvr>
                                        <p:cTn id="25" dur="500" fill="hold"/>
                                        <p:tgtEl>
                                          <p:spTgt spid="36"/>
                                        </p:tgtEl>
                                        <p:attrNameLst>
                                          <p:attrName>ppt_x</p:attrName>
                                          <p:attrName>ppt_y</p:attrName>
                                        </p:attrNameLst>
                                      </p:cBhvr>
                                      <p:rCtr x="0" y="69"/>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3.33333E-6 -0.13009 L -3.33333E-6 -0.00671 " pathEditMode="relative" rAng="0" ptsTypes="AA">
                                      <p:cBhvr>
                                        <p:cTn id="29" dur="500" fill="hold"/>
                                        <p:tgtEl>
                                          <p:spTgt spid="37"/>
                                        </p:tgtEl>
                                        <p:attrNameLst>
                                          <p:attrName>ppt_x</p:attrName>
                                          <p:attrName>ppt_y</p:attrName>
                                        </p:attrNameLst>
                                      </p:cBhvr>
                                      <p:rCtr x="0" y="62"/>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3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6"/>
                                        </p:tgtEl>
                                        <p:attrNameLst>
                                          <p:attrName>style.visibility</p:attrName>
                                        </p:attrNameLst>
                                      </p:cBhvr>
                                      <p:to>
                                        <p:strVal val="hidden"/>
                                      </p:to>
                                    </p:set>
                                  </p:childTnLst>
                                </p:cTn>
                              </p:par>
                              <p:par>
                                <p:cTn id="42" presetID="1" presetClass="exit" presetSubtype="0" fill="hold" grpId="3" nodeType="with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7" grpId="2"/>
      <p:bldP spid="37" grpId="3"/>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77</a:t>
            </a:fld>
            <a:endParaRPr lang="fr-FR"/>
          </a:p>
        </p:txBody>
      </p:sp>
      <p:sp>
        <p:nvSpPr>
          <p:cNvPr id="4" name="Espace réservé du contenu 3"/>
          <p:cNvSpPr>
            <a:spLocks noGrp="1"/>
          </p:cNvSpPr>
          <p:nvPr>
            <p:ph sz="quarter" idx="1"/>
          </p:nvPr>
        </p:nvSpPr>
        <p:spPr>
          <a:xfrm>
            <a:off x="816864" y="1600200"/>
            <a:ext cx="10871200" cy="5257800"/>
          </a:xfrm>
        </p:spPr>
        <p:txBody>
          <a:bodyPr>
            <a:normAutofit/>
          </a:bodyPr>
          <a:lstStyle/>
          <a:p>
            <a:r>
              <a:rPr lang="fr-FR" b="1"/>
              <a:t>L3</a:t>
            </a:r>
            <a:r>
              <a:rPr lang="fr-FR"/>
              <a:t> intervient dans le critère de changement d'abonnement d'un nœud feuille N</a:t>
            </a:r>
            <a:r>
              <a:rPr lang="fr-FR" baseline="-25000"/>
              <a:t>i</a:t>
            </a:r>
            <a:r>
              <a:rPr lang="fr-FR"/>
              <a:t> à son nœud branche relais N</a:t>
            </a:r>
            <a:r>
              <a:rPr lang="fr-FR" baseline="-25000"/>
              <a:t>r</a:t>
            </a:r>
            <a:r>
              <a:rPr lang="fr-FR"/>
              <a:t> ou d'un nœud branche N</a:t>
            </a:r>
            <a:r>
              <a:rPr lang="fr-FR" baseline="-25000"/>
              <a:t>i</a:t>
            </a:r>
            <a:r>
              <a:rPr lang="fr-FR"/>
              <a:t> à son nœud branche en amont N</a:t>
            </a:r>
            <a:r>
              <a:rPr lang="fr-FR" baseline="-25000"/>
              <a:t>r</a:t>
            </a:r>
            <a:r>
              <a:rPr lang="fr-FR"/>
              <a:t>=N</a:t>
            </a:r>
            <a:r>
              <a:rPr lang="fr-FR" baseline="-25000"/>
              <a:t>ar</a:t>
            </a:r>
            <a:r>
              <a:rPr lang="fr-FR"/>
              <a:t> . Soit CT</a:t>
            </a:r>
            <a:r>
              <a:rPr lang="fr-FR" baseline="-25000"/>
              <a:t>ri</a:t>
            </a:r>
            <a:r>
              <a:rPr lang="fr-FR"/>
              <a:t> le temps de connexion de N</a:t>
            </a:r>
            <a:r>
              <a:rPr lang="fr-FR" baseline="-25000"/>
              <a:t>r</a:t>
            </a:r>
            <a:r>
              <a:rPr lang="fr-FR"/>
              <a:t> à N</a:t>
            </a:r>
            <a:r>
              <a:rPr lang="fr-FR" baseline="-25000"/>
              <a:t>i</a:t>
            </a:r>
          </a:p>
          <a:p>
            <a:r>
              <a:rPr lang="fr-FR"/>
              <a:t>La connexion entre N</a:t>
            </a:r>
            <a:r>
              <a:rPr lang="fr-FR" baseline="-25000"/>
              <a:t>i</a:t>
            </a:r>
            <a:r>
              <a:rPr lang="fr-FR"/>
              <a:t> et N</a:t>
            </a:r>
            <a:r>
              <a:rPr lang="fr-FR" baseline="-25000"/>
              <a:t>r</a:t>
            </a:r>
            <a:r>
              <a:rPr lang="fr-FR"/>
              <a:t> est en voie de devenir caduque si et seulement si :</a:t>
            </a:r>
          </a:p>
          <a:p>
            <a:endParaRPr lang="fr-FR"/>
          </a:p>
          <a:p>
            <a:endParaRPr lang="fr-FR"/>
          </a:p>
          <a:p>
            <a:r>
              <a:rPr lang="fr-FR"/>
              <a:t>Une recherche proactive est alors enclenchée pour élire avant rupture un meilleur nœud relais. </a:t>
            </a:r>
          </a:p>
        </p:txBody>
      </p:sp>
      <p:pic>
        <p:nvPicPr>
          <p:cNvPr id="5122" name="Picture 2"/>
          <p:cNvPicPr>
            <a:picLocks noChangeAspect="1" noChangeArrowheads="1"/>
          </p:cNvPicPr>
          <p:nvPr/>
        </p:nvPicPr>
        <p:blipFill>
          <a:blip r:embed="rId2"/>
          <a:srcRect/>
          <a:stretch>
            <a:fillRect/>
          </a:stretch>
        </p:blipFill>
        <p:spPr bwMode="auto">
          <a:xfrm>
            <a:off x="1692048" y="4620305"/>
            <a:ext cx="8982075" cy="75247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Paramétrage par défaut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78</a:t>
            </a:fld>
            <a:endParaRPr lang="fr-FR"/>
          </a:p>
        </p:txBody>
      </p:sp>
      <p:sp>
        <p:nvSpPr>
          <p:cNvPr id="4" name="Espace réservé du contenu 3"/>
          <p:cNvSpPr>
            <a:spLocks noGrp="1"/>
          </p:cNvSpPr>
          <p:nvPr>
            <p:ph sz="quarter" idx="1"/>
          </p:nvPr>
        </p:nvSpPr>
        <p:spPr/>
        <p:txBody>
          <a:bodyPr/>
          <a:lstStyle/>
          <a:p>
            <a:r>
              <a:rPr lang="fr-FR"/>
              <a:t>Valeur fixée de C1, C2, C3 et L3</a:t>
            </a:r>
          </a:p>
        </p:txBody>
      </p:sp>
      <p:pic>
        <p:nvPicPr>
          <p:cNvPr id="5" name="Picture 2"/>
          <p:cNvPicPr>
            <a:picLocks noChangeAspect="1" noChangeArrowheads="1"/>
          </p:cNvPicPr>
          <p:nvPr/>
        </p:nvPicPr>
        <p:blipFill>
          <a:blip r:embed="rId2"/>
          <a:srcRect/>
          <a:stretch>
            <a:fillRect/>
          </a:stretch>
        </p:blipFill>
        <p:spPr bwMode="auto">
          <a:xfrm>
            <a:off x="7130289" y="1595787"/>
            <a:ext cx="4181475" cy="857250"/>
          </a:xfrm>
          <a:prstGeom prst="rect">
            <a:avLst/>
          </a:prstGeom>
          <a:noFill/>
          <a:ln w="9525">
            <a:noFill/>
            <a:miter lim="800000"/>
            <a:headEnd/>
            <a:tailEnd/>
          </a:ln>
        </p:spPr>
      </p:pic>
      <p:pic>
        <p:nvPicPr>
          <p:cNvPr id="147458" name="Picture 2"/>
          <p:cNvPicPr>
            <a:picLocks noChangeAspect="1" noChangeArrowheads="1"/>
          </p:cNvPicPr>
          <p:nvPr/>
        </p:nvPicPr>
        <p:blipFill>
          <a:blip r:embed="rId3"/>
          <a:srcRect l="13440" t="17297" b="18154"/>
          <a:stretch>
            <a:fillRect/>
          </a:stretch>
        </p:blipFill>
        <p:spPr bwMode="auto">
          <a:xfrm>
            <a:off x="5965371" y="1601289"/>
            <a:ext cx="6226629" cy="5256712"/>
          </a:xfrm>
          <a:prstGeom prst="rect">
            <a:avLst/>
          </a:prstGeom>
          <a:noFill/>
          <a:ln w="9525">
            <a:noFill/>
            <a:miter lim="800000"/>
            <a:headEnd/>
            <a:tailEnd/>
          </a:ln>
        </p:spPr>
      </p:pic>
      <p:pic>
        <p:nvPicPr>
          <p:cNvPr id="7" name="Picture 2"/>
          <p:cNvPicPr>
            <a:picLocks noChangeAspect="1" noChangeArrowheads="1"/>
          </p:cNvPicPr>
          <p:nvPr/>
        </p:nvPicPr>
        <p:blipFill>
          <a:blip r:embed="rId3"/>
          <a:srcRect t="80890" r="11178"/>
          <a:stretch>
            <a:fillRect/>
          </a:stretch>
        </p:blipFill>
        <p:spPr bwMode="auto">
          <a:xfrm>
            <a:off x="0" y="5210629"/>
            <a:ext cx="5929128" cy="1444171"/>
          </a:xfrm>
          <a:prstGeom prst="rect">
            <a:avLst/>
          </a:prstGeom>
          <a:noFill/>
          <a:ln w="9525">
            <a:noFill/>
            <a:miter lim="800000"/>
            <a:headEnd/>
            <a:tailEnd/>
          </a:ln>
        </p:spPr>
      </p:pic>
      <p:pic>
        <p:nvPicPr>
          <p:cNvPr id="8" name="Picture 2"/>
          <p:cNvPicPr>
            <a:picLocks noChangeAspect="1" noChangeArrowheads="1"/>
          </p:cNvPicPr>
          <p:nvPr/>
        </p:nvPicPr>
        <p:blipFill>
          <a:blip r:embed="rId3"/>
          <a:srcRect l="6738" r="17909" b="82597"/>
          <a:stretch>
            <a:fillRect/>
          </a:stretch>
        </p:blipFill>
        <p:spPr bwMode="auto">
          <a:xfrm>
            <a:off x="251608" y="2279286"/>
            <a:ext cx="5437992" cy="1421855"/>
          </a:xfrm>
          <a:prstGeom prst="rect">
            <a:avLst/>
          </a:prstGeom>
          <a:noFill/>
          <a:ln w="9525">
            <a:noFill/>
            <a:miter lim="800000"/>
            <a:headEnd/>
            <a:tailEnd/>
          </a:ln>
        </p:spPr>
      </p:pic>
      <p:pic>
        <p:nvPicPr>
          <p:cNvPr id="147459" name="Picture 3"/>
          <p:cNvPicPr>
            <a:picLocks noChangeAspect="1" noChangeArrowheads="1"/>
          </p:cNvPicPr>
          <p:nvPr/>
        </p:nvPicPr>
        <p:blipFill>
          <a:blip r:embed="rId4"/>
          <a:srcRect/>
          <a:stretch>
            <a:fillRect/>
          </a:stretch>
        </p:blipFill>
        <p:spPr bwMode="auto">
          <a:xfrm>
            <a:off x="-1" y="2229757"/>
            <a:ext cx="6083567" cy="1805213"/>
          </a:xfrm>
          <a:prstGeom prst="rect">
            <a:avLst/>
          </a:prstGeom>
          <a:noFill/>
          <a:ln w="9525">
            <a:noFill/>
            <a:miter lim="800000"/>
            <a:headEnd/>
            <a:tailEnd/>
          </a:ln>
        </p:spPr>
      </p:pic>
      <p:pic>
        <p:nvPicPr>
          <p:cNvPr id="147460" name="Picture 4"/>
          <p:cNvPicPr>
            <a:picLocks noChangeAspect="1" noChangeArrowheads="1"/>
          </p:cNvPicPr>
          <p:nvPr/>
        </p:nvPicPr>
        <p:blipFill>
          <a:blip r:embed="rId5"/>
          <a:srcRect/>
          <a:stretch>
            <a:fillRect/>
          </a:stretch>
        </p:blipFill>
        <p:spPr bwMode="auto">
          <a:xfrm>
            <a:off x="6473371" y="1541525"/>
            <a:ext cx="5718629" cy="5316475"/>
          </a:xfrm>
          <a:prstGeom prst="rect">
            <a:avLst/>
          </a:prstGeom>
          <a:noFill/>
          <a:ln w="9525">
            <a:noFill/>
            <a:miter lim="800000"/>
            <a:headEnd/>
            <a:tailEnd/>
          </a:ln>
        </p:spPr>
      </p:pic>
      <p:pic>
        <p:nvPicPr>
          <p:cNvPr id="147461" name="Picture 5"/>
          <p:cNvPicPr>
            <a:picLocks noChangeAspect="1" noChangeArrowheads="1"/>
          </p:cNvPicPr>
          <p:nvPr/>
        </p:nvPicPr>
        <p:blipFill>
          <a:blip r:embed="rId6"/>
          <a:srcRect/>
          <a:stretch>
            <a:fillRect/>
          </a:stretch>
        </p:blipFill>
        <p:spPr bwMode="auto">
          <a:xfrm>
            <a:off x="0" y="5386301"/>
            <a:ext cx="6037943" cy="14716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4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6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74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coefficients pondérateurs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79</a:t>
            </a:fld>
            <a:endParaRPr lang="fr-FR"/>
          </a:p>
        </p:txBody>
      </p:sp>
      <p:pic>
        <p:nvPicPr>
          <p:cNvPr id="13314" name="Picture 2"/>
          <p:cNvPicPr>
            <a:picLocks noChangeAspect="1" noChangeArrowheads="1"/>
          </p:cNvPicPr>
          <p:nvPr/>
        </p:nvPicPr>
        <p:blipFill>
          <a:blip r:embed="rId2"/>
          <a:srcRect/>
          <a:stretch>
            <a:fillRect/>
          </a:stretch>
        </p:blipFill>
        <p:spPr bwMode="auto">
          <a:xfrm>
            <a:off x="773031" y="2365045"/>
            <a:ext cx="4181475" cy="857250"/>
          </a:xfrm>
          <a:prstGeom prst="rect">
            <a:avLst/>
          </a:prstGeom>
          <a:noFill/>
          <a:ln w="9525">
            <a:noFill/>
            <a:miter lim="800000"/>
            <a:headEnd/>
            <a:tailEnd/>
          </a:ln>
        </p:spPr>
      </p:pic>
      <p:sp>
        <p:nvSpPr>
          <p:cNvPr id="6" name="Espace réservé du contenu 3"/>
          <p:cNvSpPr>
            <a:spLocks noGrp="1"/>
          </p:cNvSpPr>
          <p:nvPr>
            <p:ph sz="quarter" idx="1"/>
          </p:nvPr>
        </p:nvSpPr>
        <p:spPr>
          <a:xfrm>
            <a:off x="949985" y="1650939"/>
            <a:ext cx="3971182" cy="631102"/>
          </a:xfrm>
          <a:solidFill>
            <a:schemeClr val="bg1"/>
          </a:solidFill>
        </p:spPr>
        <p:txBody>
          <a:bodyPr>
            <a:normAutofit fontScale="92500"/>
          </a:bodyPr>
          <a:lstStyle/>
          <a:p>
            <a:r>
              <a:rPr lang="fr-FR"/>
              <a:t>Paramétrage par défaut</a:t>
            </a:r>
          </a:p>
        </p:txBody>
      </p:sp>
      <p:pic>
        <p:nvPicPr>
          <p:cNvPr id="24577" name="Picture 1"/>
          <p:cNvPicPr>
            <a:picLocks noChangeAspect="1" noChangeArrowheads="1"/>
          </p:cNvPicPr>
          <p:nvPr/>
        </p:nvPicPr>
        <p:blipFill>
          <a:blip r:embed="rId3"/>
          <a:srcRect/>
          <a:stretch>
            <a:fillRect/>
          </a:stretch>
        </p:blipFill>
        <p:spPr bwMode="auto">
          <a:xfrm>
            <a:off x="5529942" y="1664694"/>
            <a:ext cx="6662057" cy="5193306"/>
          </a:xfrm>
          <a:prstGeom prst="rect">
            <a:avLst/>
          </a:prstGeom>
          <a:noFill/>
          <a:ln w="9525">
            <a:noFill/>
            <a:miter lim="800000"/>
            <a:headEnd/>
            <a:tailEnd/>
          </a:ln>
        </p:spPr>
      </p:pic>
      <p:sp>
        <p:nvSpPr>
          <p:cNvPr id="7" name="Espace réservé du contenu 3"/>
          <p:cNvSpPr txBox="1">
            <a:spLocks/>
          </p:cNvSpPr>
          <p:nvPr/>
        </p:nvSpPr>
        <p:spPr>
          <a:xfrm>
            <a:off x="551543" y="3370882"/>
            <a:ext cx="4304309" cy="631102"/>
          </a:xfrm>
          <a:prstGeom prst="rect">
            <a:avLst/>
          </a:prstGeom>
          <a:solidFill>
            <a:schemeClr val="bg1"/>
          </a:solidFill>
        </p:spPr>
        <p:txBody>
          <a:bodyPr vert="horz">
            <a:normAutofit/>
          </a:bodyPr>
          <a:lstStyle/>
          <a:p>
            <a:pPr marL="777240" lvl="1"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3032107" y="4205514"/>
            <a:ext cx="7336536" cy="479705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endParaRPr kumimoji="0" lang="fr-FR" sz="32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2"/>
          <p:cNvSpPr txBox="1">
            <a:spLocks/>
          </p:cNvSpPr>
          <p:nvPr/>
        </p:nvSpPr>
        <p:spPr>
          <a:xfrm>
            <a:off x="203199" y="3486150"/>
            <a:ext cx="4760687" cy="385445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Analyse de sensibilité sous Matlab</a:t>
            </a:r>
            <a:endParaRPr lang="fr-FR" sz="32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400"/>
              <a:t>Scénario S5</a:t>
            </a:r>
          </a:p>
          <a:p>
            <a:pPr marL="640080" lvl="1" indent="-274320" defTabSz="914400">
              <a:spcBef>
                <a:spcPts val="550"/>
              </a:spcBef>
              <a:buClr>
                <a:schemeClr val="accent1"/>
              </a:buClr>
              <a:buSzPct val="70000"/>
              <a:buFont typeface="Wingdings 2"/>
              <a:buChar char=""/>
            </a:pPr>
            <a:r>
              <a:rPr kumimoji="0" lang="fr-FR" sz="2400" b="0" i="0" u="none" strike="noStrike" kern="1200" cap="none" spc="0" normalizeH="0" baseline="0" noProof="0">
                <a:ln>
                  <a:noFill/>
                </a:ln>
                <a:solidFill>
                  <a:schemeClr val="tx1"/>
                </a:solidFill>
                <a:effectLst/>
                <a:uLnTx/>
                <a:uFillTx/>
                <a:latin typeface="+mn-lt"/>
                <a:ea typeface="+mn-ea"/>
                <a:cs typeface="+mn-cs"/>
              </a:rPr>
              <a:t>L1 </a:t>
            </a:r>
            <a:r>
              <a:rPr lang="fr-FR" sz="2400"/>
              <a:t>∈</a:t>
            </a:r>
            <a:r>
              <a:rPr kumimoji="0" lang="fr-FR" sz="2400" b="0" i="0" u="none" strike="noStrike" kern="1200" cap="none" spc="0" normalizeH="0" noProof="0">
                <a:ln>
                  <a:noFill/>
                </a:ln>
                <a:solidFill>
                  <a:schemeClr val="tx1"/>
                </a:solidFill>
                <a:effectLst/>
                <a:uLnTx/>
                <a:uFillTx/>
                <a:latin typeface="+mn-lt"/>
                <a:ea typeface="+mn-ea"/>
                <a:cs typeface="+mn-cs"/>
              </a:rPr>
              <a:t> </a:t>
            </a:r>
            <a:r>
              <a:rPr lang="fr-FR" sz="2400"/>
              <a:t>[0,25 ; 0,5 ; 0,75 ; 1 ; 2 ; 4]</a:t>
            </a:r>
          </a:p>
          <a:p>
            <a:pPr marL="640080" lvl="1" indent="-274320" defTabSz="914400">
              <a:spcBef>
                <a:spcPts val="550"/>
              </a:spcBef>
              <a:buClr>
                <a:schemeClr val="accent1"/>
              </a:buClr>
              <a:buSzPct val="70000"/>
              <a:buFont typeface="Wingdings 2"/>
              <a:buChar char=""/>
            </a:pPr>
            <a:r>
              <a:rPr lang="fr-FR" sz="2400"/>
              <a:t>L2 ∈ [3 ; 5 ; 7]</a:t>
            </a:r>
          </a:p>
          <a:p>
            <a:pPr marL="640080" lvl="1" indent="-274320" defTabSz="914400">
              <a:spcBef>
                <a:spcPts val="550"/>
              </a:spcBef>
              <a:buClr>
                <a:schemeClr val="accent1"/>
              </a:buClr>
              <a:buSzPct val="70000"/>
              <a:buFont typeface="Wingdings 2"/>
              <a:buChar char=""/>
            </a:pPr>
            <a:r>
              <a:rPr lang="fr-FR" sz="2400"/>
              <a:t>⍺ ∈ [0,25 ; 0,25 ; 0,75].</a:t>
            </a:r>
          </a:p>
          <a:p>
            <a:pPr marL="640080" lvl="1" indent="-274320" defTabSz="914400">
              <a:spcBef>
                <a:spcPts val="550"/>
              </a:spcBef>
              <a:buClr>
                <a:schemeClr val="accent1"/>
              </a:buClr>
              <a:buSzPct val="70000"/>
              <a:buFont typeface="Wingdings 2"/>
              <a:buChar cha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srcRect/>
          <a:stretch>
            <a:fillRect/>
          </a:stretch>
        </p:blipFill>
        <p:spPr bwMode="auto">
          <a:xfrm>
            <a:off x="0" y="1509319"/>
            <a:ext cx="5747836" cy="5348681"/>
          </a:xfrm>
          <a:prstGeom prst="rect">
            <a:avLst/>
          </a:prstGeom>
          <a:noFill/>
          <a:ln w="9525">
            <a:noFill/>
            <a:miter lim="800000"/>
            <a:headEnd/>
            <a:tailEnd/>
          </a:ln>
        </p:spPr>
      </p:pic>
      <p:sp>
        <p:nvSpPr>
          <p:cNvPr id="2" name="Titre 1"/>
          <p:cNvSpPr>
            <a:spLocks noGrp="1"/>
          </p:cNvSpPr>
          <p:nvPr>
            <p:ph type="title"/>
          </p:nvPr>
        </p:nvSpPr>
        <p:spPr/>
        <p:txBody>
          <a:bodyPr/>
          <a:lstStyle/>
          <a:p>
            <a:r>
              <a:rPr lang="fr-FR"/>
              <a:t>Modèle OSI et IEEE 802</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a:t>
            </a:fld>
            <a:endParaRPr lang="fr-FR"/>
          </a:p>
        </p:txBody>
      </p:sp>
      <p:pic>
        <p:nvPicPr>
          <p:cNvPr id="6" name="Picture 2"/>
          <p:cNvPicPr>
            <a:picLocks noChangeAspect="1" noChangeArrowheads="1"/>
          </p:cNvPicPr>
          <p:nvPr/>
        </p:nvPicPr>
        <p:blipFill>
          <a:blip r:embed="rId4">
            <a:clrChange>
              <a:clrFrom>
                <a:srgbClr val="FFFFFF"/>
              </a:clrFrom>
              <a:clrTo>
                <a:srgbClr val="FFFFFF">
                  <a:alpha val="0"/>
                </a:srgbClr>
              </a:clrTo>
            </a:clrChange>
          </a:blip>
          <a:srcRect l="31418" r="1916"/>
          <a:stretch>
            <a:fillRect/>
          </a:stretch>
        </p:blipFill>
        <p:spPr bwMode="auto">
          <a:xfrm>
            <a:off x="0" y="1392744"/>
            <a:ext cx="3314700" cy="5465256"/>
          </a:xfrm>
          <a:prstGeom prst="rect">
            <a:avLst/>
          </a:prstGeom>
          <a:noFill/>
          <a:ln w="9525">
            <a:noFill/>
            <a:miter lim="800000"/>
            <a:headEnd/>
            <a:tailEnd/>
          </a:ln>
        </p:spPr>
      </p:pic>
      <p:sp>
        <p:nvSpPr>
          <p:cNvPr id="8" name="Espace réservé du contenu 3"/>
          <p:cNvSpPr>
            <a:spLocks noGrp="1"/>
          </p:cNvSpPr>
          <p:nvPr>
            <p:ph sz="quarter" idx="1"/>
          </p:nvPr>
        </p:nvSpPr>
        <p:spPr>
          <a:xfrm>
            <a:off x="6027039" y="1562100"/>
            <a:ext cx="6164961" cy="5295900"/>
          </a:xfrm>
        </p:spPr>
        <p:txBody>
          <a:bodyPr>
            <a:normAutofit/>
          </a:bodyPr>
          <a:lstStyle/>
          <a:p>
            <a:r>
              <a:rPr lang="fr-FR"/>
              <a:t>Le modèle OSI présente une architecture en sept couches logiques ordonnées et défini :</a:t>
            </a:r>
          </a:p>
          <a:p>
            <a:pPr lvl="2"/>
            <a:r>
              <a:rPr lang="fr-FR"/>
              <a:t>Un protocole d'une couche N est l'ensemble des règles et formats utilisés pour la communication entre les entités distantes au niveau de cette couche.</a:t>
            </a:r>
          </a:p>
          <a:p>
            <a:pPr lvl="2"/>
            <a:r>
              <a:rPr lang="fr-FR"/>
              <a:t>un service d'une couche N est l'ensemble des fonctionnalités possédées par la couche N et les couches inférieures qui est fourni aux entités de la couche N+1 à l'interface entre N et N+1. </a:t>
            </a:r>
          </a:p>
        </p:txBody>
      </p:sp>
      <p:sp>
        <p:nvSpPr>
          <p:cNvPr id="9" name="Espace réservé du contenu 3"/>
          <p:cNvSpPr txBox="1">
            <a:spLocks/>
          </p:cNvSpPr>
          <p:nvPr/>
        </p:nvSpPr>
        <p:spPr>
          <a:xfrm>
            <a:off x="3274139" y="1818195"/>
            <a:ext cx="8917861" cy="5039805"/>
          </a:xfrm>
          <a:prstGeom prst="rect">
            <a:avLst/>
          </a:prstGeom>
          <a:solidFill>
            <a:schemeClr val="bg1"/>
          </a:solidFill>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physique définit les caractéristiques électriques, mécaniques et fonctionnelles des circuits. Les entités de la couche physiques sont interconnectées au moyen d'un médium physique (câble, air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liaison de données fournit les moyens fonctionnels et procéduraux pour l'établissement, la maintenance et la libération d'une connexion d'une liaison de données, entre entités réseau. Elle détecte et peut corriger des erreurs provenant de la couche physique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réseau offre un transfert de données entre les entités. La couche réseau fournit aussi les adresses réseaux qui identifient de façon unique les entités de niveau transport et leur permettent ainsi de communiquer entre elles en utilisant le service réseau. Elle fournit un transfert transparent des données et décharge des préoccupations concernant le </a:t>
            </a:r>
            <a:r>
              <a:rPr lang="fr-FR" sz="1400" b="1"/>
              <a:t>choix d'un chemin </a:t>
            </a:r>
            <a:r>
              <a:rPr lang="fr-FR" sz="1400"/>
              <a:t>pour un transfert de données fiable et à moindre coût.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transport a pour rôle la segmentation des données à transmettre, issues de la couche session, en paquets (unités plus petites) et le ré-assemblage des paquets reçus d'une entité transport paire.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session fournit les moyens nécessaires à la coopération entre entités de la couche présentation pour organiser et synchroniser leur dialogue et gérer leurs échanges de données.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présentation fournit une représentation syntaxique commune des données transférées entre les entités applicatives des systèmes de communication. Typiquement, cette couche peut convertir les données, les formater, les crypter et les compresser.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application traite de toutes les fonctions (réalisées par des programmes ou des êtres humains) qui nécessitent des communications entre des systèmes ouverts, communications qui n'ont pas été encore traitées par les couches sous-jacentes.</a:t>
            </a:r>
          </a:p>
        </p:txBody>
      </p:sp>
      <p:sp>
        <p:nvSpPr>
          <p:cNvPr id="10" name="Espace réservé du contenu 3"/>
          <p:cNvSpPr txBox="1">
            <a:spLocks/>
          </p:cNvSpPr>
          <p:nvPr/>
        </p:nvSpPr>
        <p:spPr>
          <a:xfrm>
            <a:off x="3393065" y="1614994"/>
            <a:ext cx="8798935" cy="5243006"/>
          </a:xfrm>
          <a:prstGeom prst="rect">
            <a:avLst/>
          </a:prstGeom>
          <a:solidFill>
            <a:schemeClr val="bg1"/>
          </a:solidFill>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Le modèle architectural des protocoles IEEE 802 introduit </a:t>
            </a:r>
            <a:r>
              <a:rPr lang="fr-FR" b="1"/>
              <a:t>une division des deux couches basses</a:t>
            </a:r>
            <a:r>
              <a:rPr lang="fr-FR"/>
              <a:t> du modèle OSI afin de prendre en compte les propriétés de diffusion des caractéristiques physiques des média utilisés pour des réseaux locaux et métropolitains.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La couche physique et liaison de données du modèle de référence OSI étaient initialement adaptées aux connexions points à points entre deux entités interconnectés (réseaux maillés). Le modèle IEEE 802 s'est lui intéressé aux réseaux mettant en œuvre des interconnections d'équipements en multi-points via des media à diffusion. Pour ces réseaux, un système d'adressage au niveau de la couche liaison de données est nécessaire et le modèle IEEE 802 s'applique. Ce modèle décompose la couche liaison de données en deux sous-couches :</a:t>
            </a:r>
          </a:p>
          <a:p>
            <a:pPr marL="777240" lvl="1" indent="-320040" defTabSz="914400">
              <a:spcBef>
                <a:spcPts val="700"/>
              </a:spcBef>
              <a:buClr>
                <a:schemeClr val="accent2"/>
              </a:buClr>
              <a:buSzPct val="60000"/>
              <a:buFont typeface="Wingdings"/>
              <a:buChar char=""/>
            </a:pPr>
            <a:r>
              <a:rPr lang="fr-FR" b="1"/>
              <a:t>LLC</a:t>
            </a:r>
            <a:r>
              <a:rPr lang="fr-FR"/>
              <a:t>, la sous couche haute qui fiabilise le protocole MAC par un contrôle d'erreur et un contrôle de flux.</a:t>
            </a:r>
          </a:p>
          <a:p>
            <a:pPr marL="777240" lvl="1" indent="-320040" defTabSz="914400">
              <a:spcBef>
                <a:spcPts val="700"/>
              </a:spcBef>
              <a:buClr>
                <a:schemeClr val="accent2"/>
              </a:buClr>
              <a:buSzPct val="60000"/>
              <a:buFont typeface="Wingdings"/>
              <a:buChar char=""/>
            </a:pPr>
            <a:r>
              <a:rPr lang="fr-FR" b="1"/>
              <a:t>MAC</a:t>
            </a:r>
            <a:r>
              <a:rPr lang="fr-FR"/>
              <a:t>, la sous couche basse qui définit notamment les règles de partage du canal de communication, les adresses MAC, le format de la trame MAC (en particulier champs d'adressage, de contrôle, de donnée, une séquence de contrôle de la trame)</a:t>
            </a:r>
          </a:p>
        </p:txBody>
      </p:sp>
    </p:spTree>
    <p:extLst>
      <p:ext uri="{BB962C8B-B14F-4D97-AF65-F5344CB8AC3E}">
        <p14:creationId xmlns:p14="http://schemas.microsoft.com/office/powerpoint/2010/main" val="15695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915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9" grpId="1"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 des voisins à un saut et variables locales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80</a:t>
            </a:fld>
            <a:endParaRPr lang="fr-FR"/>
          </a:p>
        </p:txBody>
      </p:sp>
      <p:sp>
        <p:nvSpPr>
          <p:cNvPr id="4" name="Espace réservé du contenu 3"/>
          <p:cNvSpPr>
            <a:spLocks noGrp="1"/>
          </p:cNvSpPr>
          <p:nvPr>
            <p:ph sz="quarter" idx="1"/>
          </p:nvPr>
        </p:nvSpPr>
        <p:spPr>
          <a:xfrm>
            <a:off x="1320800" y="2097889"/>
            <a:ext cx="10871200" cy="2563011"/>
          </a:xfrm>
        </p:spPr>
        <p:txBody>
          <a:bodyPr>
            <a:normAutofit fontScale="92500" lnSpcReduction="10000"/>
          </a:bodyPr>
          <a:lstStyle/>
          <a:p>
            <a:pPr lvl="2"/>
            <a:r>
              <a:rPr lang="fr-FR"/>
              <a:t>L’adresse IP</a:t>
            </a:r>
          </a:p>
          <a:p>
            <a:pPr lvl="2"/>
            <a:r>
              <a:rPr lang="fr-FR"/>
              <a:t>Le type de liaision (symétrique, asymétrique, perdu ou non spécifié)</a:t>
            </a:r>
          </a:p>
          <a:p>
            <a:pPr lvl="2"/>
            <a:r>
              <a:rPr lang="fr-FR"/>
              <a:t>La date de réception du dernier message HELLO, de l’instant où la liasion est devenue symétrique</a:t>
            </a:r>
          </a:p>
          <a:p>
            <a:pPr lvl="2"/>
            <a:r>
              <a:rPr lang="fr-FR"/>
              <a:t>La position, la vitesse et l’angle de braquage</a:t>
            </a:r>
          </a:p>
          <a:p>
            <a:pPr lvl="2"/>
            <a:r>
              <a:rPr lang="fr-FR"/>
              <a:t>Le type (branche ou feuille)</a:t>
            </a:r>
          </a:p>
          <a:p>
            <a:pPr lvl="2"/>
            <a:r>
              <a:rPr lang="fr-FR"/>
              <a:t>Les choix d’élection de nœuds (BranchChoice, ChainDO, ChainUP) et si le le nœud l’a élu</a:t>
            </a:r>
          </a:p>
        </p:txBody>
      </p:sp>
      <p:pic>
        <p:nvPicPr>
          <p:cNvPr id="2050" name="Picture 2"/>
          <p:cNvPicPr>
            <a:picLocks noChangeAspect="1" noChangeArrowheads="1"/>
          </p:cNvPicPr>
          <p:nvPr/>
        </p:nvPicPr>
        <p:blipFill>
          <a:blip r:embed="rId2"/>
          <a:srcRect/>
          <a:stretch>
            <a:fillRect/>
          </a:stretch>
        </p:blipFill>
        <p:spPr bwMode="auto">
          <a:xfrm>
            <a:off x="2863396" y="2097542"/>
            <a:ext cx="6991350" cy="21621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345191" y="5029200"/>
            <a:ext cx="7586209" cy="1476561"/>
          </a:xfrm>
          <a:prstGeom prst="rect">
            <a:avLst/>
          </a:prstGeom>
          <a:noFill/>
          <a:ln w="9525">
            <a:noFill/>
            <a:miter lim="800000"/>
            <a:headEnd/>
            <a:tailEnd/>
          </a:ln>
        </p:spPr>
      </p:pic>
      <p:sp>
        <p:nvSpPr>
          <p:cNvPr id="7" name="Espace réservé du contenu 3"/>
          <p:cNvSpPr txBox="1">
            <a:spLocks/>
          </p:cNvSpPr>
          <p:nvPr/>
        </p:nvSpPr>
        <p:spPr>
          <a:xfrm>
            <a:off x="1320800" y="4668444"/>
            <a:ext cx="10871200" cy="1872056"/>
          </a:xfrm>
          <a:prstGeom prst="rect">
            <a:avLst/>
          </a:prstGeom>
        </p:spPr>
        <p:txBody>
          <a:bodyPr vert="horz">
            <a:normAutofit fontScale="92500" lnSpcReduction="10000"/>
          </a:bodyPr>
          <a:lstStyle/>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Son type (branche ou feuille)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Sa position, vitesse et angle de braquage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Ses choix d’élection des nœuds (BranchChoice, ChainDO, ChainUP) et le degré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Les dates d’élection des nœuds, de dernière réception de ces nœuds élus, de remise à zéro de ces choix et de changement de type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1121664" y="1650999"/>
            <a:ext cx="7323836" cy="7239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La table des voisins contient pour chaque voisin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3"/>
          <p:cNvSpPr txBox="1">
            <a:spLocks/>
          </p:cNvSpPr>
          <p:nvPr/>
        </p:nvSpPr>
        <p:spPr>
          <a:xfrm>
            <a:off x="512064" y="4254499"/>
            <a:ext cx="10871200" cy="5334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Chaque nœud possède maintient et met à jour plusieurs variables locales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7" grpId="1"/>
      <p:bldP spid="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81</a:t>
            </a:fld>
            <a:endParaRPr lang="fr-FR"/>
          </a:p>
        </p:txBody>
      </p:sp>
      <p:grpSp>
        <p:nvGrpSpPr>
          <p:cNvPr id="5"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2"/>
          <a:srcRect/>
          <a:stretch>
            <a:fillRect/>
          </a:stretch>
        </p:blipFill>
        <p:spPr bwMode="auto">
          <a:xfrm>
            <a:off x="193676" y="1562100"/>
            <a:ext cx="8003022" cy="5295900"/>
          </a:xfrm>
          <a:prstGeom prst="rect">
            <a:avLst/>
          </a:prstGeom>
          <a:noFill/>
          <a:ln w="9525">
            <a:noFill/>
            <a:miter lim="800000"/>
            <a:headEnd/>
            <a:tailEnd/>
          </a:ln>
        </p:spPr>
      </p:pic>
      <p:sp>
        <p:nvSpPr>
          <p:cNvPr id="4" name="Espace réservé du contenu 3"/>
          <p:cNvSpPr>
            <a:spLocks noGrp="1"/>
          </p:cNvSpPr>
          <p:nvPr>
            <p:ph sz="quarter" idx="1"/>
          </p:nvPr>
        </p:nvSpPr>
        <p:spPr>
          <a:xfrm>
            <a:off x="7979518" y="1731098"/>
            <a:ext cx="4212482" cy="4936402"/>
          </a:xfrm>
          <a:solidFill>
            <a:schemeClr val="bg1"/>
          </a:solidFill>
        </p:spPr>
        <p:txBody>
          <a:bodyPr>
            <a:normAutofit fontScale="85000" lnSpcReduction="20000"/>
          </a:bodyPr>
          <a:lstStyle/>
          <a:p>
            <a:r>
              <a:rPr lang="fr-FR"/>
              <a:t>Caractérisation de la liasion :</a:t>
            </a:r>
          </a:p>
          <a:p>
            <a:pPr lvl="2"/>
            <a:r>
              <a:rPr lang="fr-FR"/>
              <a:t>Symétrique</a:t>
            </a:r>
          </a:p>
          <a:p>
            <a:pPr lvl="2"/>
            <a:r>
              <a:rPr lang="fr-FR"/>
              <a:t>Asymétrique</a:t>
            </a:r>
          </a:p>
          <a:p>
            <a:r>
              <a:rPr lang="fr-FR"/>
              <a:t>Mise à jour des variables associées au nœud voisin :</a:t>
            </a:r>
          </a:p>
          <a:p>
            <a:pPr lvl="2"/>
            <a:r>
              <a:rPr lang="fr-FR"/>
              <a:t>Position</a:t>
            </a:r>
          </a:p>
          <a:p>
            <a:pPr lvl="2"/>
            <a:r>
              <a:rPr lang="fr-FR"/>
              <a:t>Vitesse</a:t>
            </a:r>
          </a:p>
          <a:p>
            <a:pPr lvl="2"/>
            <a:r>
              <a:rPr lang="fr-FR"/>
              <a:t>Angle de braquage</a:t>
            </a:r>
          </a:p>
          <a:p>
            <a:pPr lvl="2"/>
            <a:r>
              <a:rPr lang="fr-FR"/>
              <a:t>Type (branche ou feuille)</a:t>
            </a:r>
          </a:p>
          <a:p>
            <a:pPr lvl="2"/>
            <a:r>
              <a:rPr lang="fr-FR"/>
              <a:t>Choix de nœuds branches élus</a:t>
            </a:r>
          </a:p>
          <a:p>
            <a:r>
              <a:rPr lang="fr-FR"/>
              <a:t>Supression des nœuds dont la date de réception du dernier HELLO est périmée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82</a:t>
            </a:fld>
            <a:endParaRPr lang="fr-FR"/>
          </a:p>
        </p:txBody>
      </p:sp>
      <p:sp>
        <p:nvSpPr>
          <p:cNvPr id="4" name="Espace réservé du contenu 3"/>
          <p:cNvSpPr>
            <a:spLocks noGrp="1"/>
          </p:cNvSpPr>
          <p:nvPr>
            <p:ph sz="quarter" idx="1"/>
          </p:nvPr>
        </p:nvSpPr>
        <p:spPr>
          <a:xfrm>
            <a:off x="8894064" y="1689100"/>
            <a:ext cx="3120136" cy="5016500"/>
          </a:xfrm>
        </p:spPr>
        <p:txBody>
          <a:bodyPr>
            <a:normAutofit fontScale="70000" lnSpcReduction="20000"/>
          </a:bodyPr>
          <a:lstStyle/>
          <a:p>
            <a:pPr marL="514350" indent="-514350">
              <a:buFont typeface="Wingdings" pitchFamily="2" charset="2"/>
              <a:buChar char="ü"/>
            </a:pPr>
            <a:r>
              <a:rPr lang="fr-FR"/>
              <a:t>Le nœud devient branche si :</a:t>
            </a:r>
          </a:p>
          <a:p>
            <a:pPr marL="834390" lvl="1" indent="-514350">
              <a:buFont typeface="Wingdings" pitchFamily="2" charset="2"/>
              <a:buChar char="§"/>
            </a:pPr>
            <a:r>
              <a:rPr lang="fr-FR"/>
              <a:t>Le nœud voisin envoyant le message HELLO l’a élu comme nœud branche</a:t>
            </a:r>
          </a:p>
          <a:p>
            <a:pPr marL="834390" lvl="1" indent="-514350">
              <a:buFont typeface="Wingdings" pitchFamily="2" charset="2"/>
              <a:buChar char="§"/>
            </a:pPr>
            <a:r>
              <a:rPr lang="fr-FR"/>
              <a:t>La date de changement de type du noeud dépasse le seuil :</a:t>
            </a:r>
          </a:p>
          <a:p>
            <a:pPr marL="514350" indent="-514350" algn="ctr">
              <a:buNone/>
            </a:pPr>
            <a:r>
              <a:rPr lang="fr-FR" sz="2400" b="1" i="1"/>
              <a:t>C3xHello_Interval</a:t>
            </a:r>
          </a:p>
          <a:p>
            <a:pPr marL="514350" indent="-514350">
              <a:buFont typeface="Wingdings" pitchFamily="2" charset="2"/>
              <a:buChar char="Ø"/>
            </a:pPr>
            <a:endParaRPr lang="fr-FR"/>
          </a:p>
          <a:p>
            <a:pPr marL="514350" indent="-514350">
              <a:buFont typeface="Wingdings" pitchFamily="2" charset="2"/>
              <a:buChar char="Ø"/>
            </a:pPr>
            <a:r>
              <a:rPr lang="fr-FR"/>
              <a:t>Si le nœud voisin électeur est un nœud branche en aval alors il est automatiquement sélectionné comme nœud branche amont (ChainDO)</a:t>
            </a:r>
          </a:p>
        </p:txBody>
      </p:sp>
      <p:grpSp>
        <p:nvGrpSpPr>
          <p:cNvPr id="5" name="Groupe 33"/>
          <p:cNvGrpSpPr/>
          <p:nvPr/>
        </p:nvGrpSpPr>
        <p:grpSpPr>
          <a:xfrm>
            <a:off x="8611844"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pic>
        <p:nvPicPr>
          <p:cNvPr id="9217" name="Picture 1"/>
          <p:cNvPicPr>
            <a:picLocks noChangeAspect="1" noChangeArrowheads="1"/>
          </p:cNvPicPr>
          <p:nvPr/>
        </p:nvPicPr>
        <p:blipFill>
          <a:blip r:embed="rId2"/>
          <a:srcRect/>
          <a:stretch>
            <a:fillRect/>
          </a:stretch>
        </p:blipFill>
        <p:spPr bwMode="auto">
          <a:xfrm>
            <a:off x="261257" y="1730603"/>
            <a:ext cx="7715250" cy="484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83</a:t>
            </a:fld>
            <a:endParaRPr lang="fr-FR"/>
          </a:p>
        </p:txBody>
      </p:sp>
      <p:grpSp>
        <p:nvGrpSpPr>
          <p:cNvPr id="4" name="Groupe 4"/>
          <p:cNvGrpSpPr/>
          <p:nvPr/>
        </p:nvGrpSpPr>
        <p:grpSpPr>
          <a:xfrm>
            <a:off x="8610755" y="20411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sp>
        <p:nvSpPr>
          <p:cNvPr id="34" name="Espace réservé du contenu 3"/>
          <p:cNvSpPr>
            <a:spLocks noGrp="1"/>
          </p:cNvSpPr>
          <p:nvPr>
            <p:ph sz="quarter" idx="1"/>
          </p:nvPr>
        </p:nvSpPr>
        <p:spPr>
          <a:xfrm>
            <a:off x="6252464" y="1587500"/>
            <a:ext cx="5253736" cy="5270500"/>
          </a:xfrm>
        </p:spPr>
        <p:txBody>
          <a:bodyPr>
            <a:normAutofit/>
          </a:bodyPr>
          <a:lstStyle/>
          <a:p>
            <a:pPr marL="514350" indent="-514350">
              <a:buFont typeface="Wingdings" pitchFamily="2" charset="2"/>
              <a:buChar char="ü"/>
            </a:pPr>
            <a:r>
              <a:rPr lang="fr-FR"/>
              <a:t>Le nœud devient feuille si :</a:t>
            </a:r>
          </a:p>
          <a:p>
            <a:pPr marL="834390" lvl="1" indent="-514350">
              <a:buFont typeface="Wingdings" pitchFamily="2" charset="2"/>
              <a:buChar char="§"/>
            </a:pPr>
            <a:r>
              <a:rPr lang="fr-FR"/>
              <a:t>Il n’a pas reçu de message HELLO d’un nœud l’ayant élu depuis le temps </a:t>
            </a:r>
            <a:r>
              <a:rPr lang="fr-FR" sz="2400" b="1"/>
              <a:t>Vtime</a:t>
            </a:r>
            <a:endParaRPr lang="fr-FR" sz="2200" b="1"/>
          </a:p>
          <a:p>
            <a:pPr marL="834390" lvl="1" indent="-514350">
              <a:buFont typeface="Wingdings" pitchFamily="2" charset="2"/>
              <a:buChar char="Ø"/>
            </a:pPr>
            <a:r>
              <a:rPr lang="fr-FR"/>
              <a:t>Il vient de dépasser le nœud qu’il avait choisi comme nœud branche aval (ChainUP)</a:t>
            </a:r>
          </a:p>
          <a:p>
            <a:pPr marL="834390" lvl="1" indent="-514350">
              <a:buFont typeface="Wingdings" pitchFamily="2" charset="2"/>
              <a:buChar char="Ø"/>
            </a:pPr>
            <a:r>
              <a:rPr lang="fr-FR"/>
              <a:t>Il a détecté un nœud branche en aval qui a élu un autre nœud en amont de sa position</a:t>
            </a:r>
          </a:p>
        </p:txBody>
      </p:sp>
      <p:pic>
        <p:nvPicPr>
          <p:cNvPr id="6146" name="Picture 2"/>
          <p:cNvPicPr>
            <a:picLocks noChangeAspect="1" noChangeArrowheads="1"/>
          </p:cNvPicPr>
          <p:nvPr/>
        </p:nvPicPr>
        <p:blipFill>
          <a:blip r:embed="rId2"/>
          <a:srcRect/>
          <a:stretch>
            <a:fillRect/>
          </a:stretch>
        </p:blipFill>
        <p:spPr bwMode="auto">
          <a:xfrm>
            <a:off x="288925" y="1547320"/>
            <a:ext cx="5908675" cy="53597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84</a:t>
            </a:fld>
            <a:endParaRPr lang="fr-FR"/>
          </a:p>
        </p:txBody>
      </p:sp>
      <p:grpSp>
        <p:nvGrpSpPr>
          <p:cNvPr id="5"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7170" name="Picture 2"/>
          <p:cNvPicPr>
            <a:picLocks noChangeAspect="1" noChangeArrowheads="1"/>
          </p:cNvPicPr>
          <p:nvPr/>
        </p:nvPicPr>
        <p:blipFill>
          <a:blip r:embed="rId2"/>
          <a:srcRect/>
          <a:stretch>
            <a:fillRect/>
          </a:stretch>
        </p:blipFill>
        <p:spPr bwMode="auto">
          <a:xfrm>
            <a:off x="0" y="1551124"/>
            <a:ext cx="6364286" cy="5306876"/>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238875" y="1543051"/>
            <a:ext cx="5760000" cy="1666415"/>
          </a:xfrm>
          <a:prstGeom prst="rect">
            <a:avLst/>
          </a:prstGeom>
          <a:noFill/>
          <a:ln w="9525">
            <a:noFill/>
            <a:miter lim="800000"/>
            <a:headEnd/>
            <a:tailEnd/>
          </a:ln>
        </p:spPr>
      </p:pic>
      <p:sp>
        <p:nvSpPr>
          <p:cNvPr id="42" name="Rectangle 41"/>
          <p:cNvSpPr/>
          <p:nvPr/>
        </p:nvSpPr>
        <p:spPr>
          <a:xfrm>
            <a:off x="0" y="1504950"/>
            <a:ext cx="12192000" cy="535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2" name="Picture 4"/>
          <p:cNvPicPr>
            <a:picLocks noChangeAspect="1" noChangeArrowheads="1"/>
          </p:cNvPicPr>
          <p:nvPr/>
        </p:nvPicPr>
        <p:blipFill>
          <a:blip r:embed="rId4"/>
          <a:srcRect/>
          <a:stretch>
            <a:fillRect/>
          </a:stretch>
        </p:blipFill>
        <p:spPr bwMode="auto">
          <a:xfrm>
            <a:off x="0" y="1611764"/>
            <a:ext cx="6076950" cy="5246236"/>
          </a:xfrm>
          <a:prstGeom prst="rect">
            <a:avLst/>
          </a:prstGeom>
          <a:noFill/>
          <a:ln w="9525">
            <a:noFill/>
            <a:miter lim="800000"/>
            <a:headEnd/>
            <a:tailEnd/>
          </a:ln>
        </p:spPr>
      </p:pic>
      <p:pic>
        <p:nvPicPr>
          <p:cNvPr id="7173" name="Picture 5"/>
          <p:cNvPicPr>
            <a:picLocks noChangeAspect="1" noChangeArrowheads="1"/>
          </p:cNvPicPr>
          <p:nvPr/>
        </p:nvPicPr>
        <p:blipFill>
          <a:blip r:embed="rId5"/>
          <a:srcRect/>
          <a:stretch>
            <a:fillRect/>
          </a:stretch>
        </p:blipFill>
        <p:spPr bwMode="auto">
          <a:xfrm>
            <a:off x="5962100" y="1670051"/>
            <a:ext cx="6216890" cy="37020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85</a:t>
            </a:fld>
            <a:endParaRPr lang="fr-FR"/>
          </a:p>
        </p:txBody>
      </p:sp>
      <p:grpSp>
        <p:nvGrpSpPr>
          <p:cNvPr id="5" name="Groupe 33"/>
          <p:cNvGrpSpPr/>
          <p:nvPr/>
        </p:nvGrpSpPr>
        <p:grpSpPr>
          <a:xfrm>
            <a:off x="8683776" y="18887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pic>
        <p:nvPicPr>
          <p:cNvPr id="9218" name="Picture 2"/>
          <p:cNvPicPr>
            <a:picLocks noChangeAspect="1" noChangeArrowheads="1"/>
          </p:cNvPicPr>
          <p:nvPr/>
        </p:nvPicPr>
        <p:blipFill>
          <a:blip r:embed="rId2"/>
          <a:srcRect/>
          <a:stretch>
            <a:fillRect/>
          </a:stretch>
        </p:blipFill>
        <p:spPr bwMode="auto">
          <a:xfrm>
            <a:off x="0" y="1536700"/>
            <a:ext cx="6474721" cy="5321300"/>
          </a:xfrm>
          <a:prstGeom prst="rect">
            <a:avLst/>
          </a:prstGeom>
          <a:noFill/>
          <a:ln w="9525">
            <a:noFill/>
            <a:miter lim="800000"/>
            <a:headEnd/>
            <a:tailEnd/>
          </a:ln>
        </p:spPr>
      </p:pic>
      <p:pic>
        <p:nvPicPr>
          <p:cNvPr id="9219" name="Picture 3"/>
          <p:cNvPicPr>
            <a:picLocks noChangeAspect="1" noChangeArrowheads="1"/>
          </p:cNvPicPr>
          <p:nvPr/>
        </p:nvPicPr>
        <p:blipFill>
          <a:blip r:embed="rId3"/>
          <a:srcRect/>
          <a:stretch>
            <a:fillRect/>
          </a:stretch>
        </p:blipFill>
        <p:spPr bwMode="auto">
          <a:xfrm>
            <a:off x="6302095" y="1619054"/>
            <a:ext cx="5889905" cy="3606996"/>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0" y="1625600"/>
            <a:ext cx="6564553" cy="5232400"/>
          </a:xfrm>
          <a:prstGeom prst="rect">
            <a:avLst/>
          </a:prstGeom>
          <a:noFill/>
          <a:ln w="9525">
            <a:noFill/>
            <a:miter lim="800000"/>
            <a:headEnd/>
            <a:tailEnd/>
          </a:ln>
        </p:spPr>
      </p:pic>
      <p:pic>
        <p:nvPicPr>
          <p:cNvPr id="9221" name="Picture 5"/>
          <p:cNvPicPr>
            <a:picLocks noChangeAspect="1" noChangeArrowheads="1"/>
          </p:cNvPicPr>
          <p:nvPr/>
        </p:nvPicPr>
        <p:blipFill>
          <a:blip r:embed="rId5"/>
          <a:srcRect/>
          <a:stretch>
            <a:fillRect/>
          </a:stretch>
        </p:blipFill>
        <p:spPr bwMode="auto">
          <a:xfrm>
            <a:off x="6464300" y="1625601"/>
            <a:ext cx="5727700" cy="3543300"/>
          </a:xfrm>
          <a:prstGeom prst="rect">
            <a:avLst/>
          </a:prstGeom>
          <a:noFill/>
          <a:ln w="9525">
            <a:noFill/>
            <a:miter lim="800000"/>
            <a:headEnd/>
            <a:tailEnd/>
          </a:ln>
        </p:spPr>
      </p:pic>
      <p:sp>
        <p:nvSpPr>
          <p:cNvPr id="62" name="Rectangle 61"/>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2"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pic>
        <p:nvPicPr>
          <p:cNvPr id="9223" name="Picture 7"/>
          <p:cNvPicPr>
            <a:picLocks noChangeAspect="1" noChangeArrowheads="1"/>
          </p:cNvPicPr>
          <p:nvPr/>
        </p:nvPicPr>
        <p:blipFill>
          <a:blip r:embed="rId7"/>
          <a:srcRect/>
          <a:stretch>
            <a:fillRect/>
          </a:stretch>
        </p:blipFill>
        <p:spPr bwMode="auto">
          <a:xfrm>
            <a:off x="6535765" y="2197100"/>
            <a:ext cx="5656235" cy="2921000"/>
          </a:xfrm>
          <a:prstGeom prst="rect">
            <a:avLst/>
          </a:prstGeom>
          <a:noFill/>
          <a:ln w="9525">
            <a:noFill/>
            <a:miter lim="800000"/>
            <a:headEnd/>
            <a:tailEnd/>
          </a:ln>
        </p:spPr>
      </p:pic>
      <p:pic>
        <p:nvPicPr>
          <p:cNvPr id="9225" name="Picture 9"/>
          <p:cNvPicPr>
            <a:picLocks noChangeAspect="1" noChangeArrowheads="1"/>
          </p:cNvPicPr>
          <p:nvPr/>
        </p:nvPicPr>
        <p:blipFill>
          <a:blip r:embed="rId8"/>
          <a:srcRect/>
          <a:stretch>
            <a:fillRect/>
          </a:stretch>
        </p:blipFill>
        <p:spPr bwMode="auto">
          <a:xfrm>
            <a:off x="0" y="1587500"/>
            <a:ext cx="6313250" cy="5270500"/>
          </a:xfrm>
          <a:prstGeom prst="rect">
            <a:avLst/>
          </a:prstGeom>
          <a:noFill/>
          <a:ln w="9525">
            <a:noFill/>
            <a:miter lim="800000"/>
            <a:headEnd/>
            <a:tailEnd/>
          </a:ln>
        </p:spPr>
      </p:pic>
      <p:sp>
        <p:nvSpPr>
          <p:cNvPr id="69" name="Rectangle 68"/>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6" name="Picture 10"/>
          <p:cNvPicPr>
            <a:picLocks noChangeAspect="1" noChangeArrowheads="1"/>
          </p:cNvPicPr>
          <p:nvPr/>
        </p:nvPicPr>
        <p:blipFill>
          <a:blip r:embed="rId9"/>
          <a:srcRect/>
          <a:stretch>
            <a:fillRect/>
          </a:stretch>
        </p:blipFill>
        <p:spPr bwMode="auto">
          <a:xfrm>
            <a:off x="0" y="1593129"/>
            <a:ext cx="5575300" cy="5264871"/>
          </a:xfrm>
          <a:prstGeom prst="rect">
            <a:avLst/>
          </a:prstGeom>
          <a:noFill/>
          <a:ln w="9525">
            <a:noFill/>
            <a:miter lim="800000"/>
            <a:headEnd/>
            <a:tailEnd/>
          </a:ln>
        </p:spPr>
      </p:pic>
      <p:pic>
        <p:nvPicPr>
          <p:cNvPr id="9227" name="Picture 11"/>
          <p:cNvPicPr>
            <a:picLocks noChangeAspect="1" noChangeArrowheads="1"/>
          </p:cNvPicPr>
          <p:nvPr/>
        </p:nvPicPr>
        <p:blipFill>
          <a:blip r:embed="rId10"/>
          <a:srcRect/>
          <a:stretch>
            <a:fillRect/>
          </a:stretch>
        </p:blipFill>
        <p:spPr bwMode="auto">
          <a:xfrm>
            <a:off x="5606706" y="1768475"/>
            <a:ext cx="6585294" cy="4706938"/>
          </a:xfrm>
          <a:prstGeom prst="rect">
            <a:avLst/>
          </a:prstGeom>
          <a:noFill/>
          <a:ln w="9525">
            <a:noFill/>
            <a:miter lim="800000"/>
            <a:headEnd/>
            <a:tailEnd/>
          </a:ln>
        </p:spPr>
      </p:pic>
      <p:sp>
        <p:nvSpPr>
          <p:cNvPr id="70" name="Rectangle 69"/>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9"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Système protocolaire IP / UPD / TCP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9</a:t>
            </a:fld>
            <a:endParaRPr lang="fr-FR"/>
          </a:p>
        </p:txBody>
      </p:sp>
      <p:pic>
        <p:nvPicPr>
          <p:cNvPr id="45062" name="Picture 6"/>
          <p:cNvPicPr>
            <a:picLocks noGrp="1" noChangeAspect="1" noChangeArrowheads="1"/>
          </p:cNvPicPr>
          <p:nvPr>
            <p:ph sz="quarter" idx="1"/>
          </p:nvPr>
        </p:nvPicPr>
        <p:blipFill>
          <a:blip r:embed="rId3"/>
          <a:srcRect/>
          <a:stretch>
            <a:fillRect/>
          </a:stretch>
        </p:blipFill>
        <p:spPr bwMode="auto">
          <a:xfrm>
            <a:off x="370530" y="1578684"/>
            <a:ext cx="2555550" cy="5243938"/>
          </a:xfrm>
          <a:prstGeom prst="rect">
            <a:avLst/>
          </a:prstGeom>
          <a:noFill/>
          <a:ln w="9525">
            <a:noFill/>
            <a:miter lim="800000"/>
            <a:headEnd/>
            <a:tailEnd/>
          </a:ln>
        </p:spPr>
      </p:pic>
      <p:sp>
        <p:nvSpPr>
          <p:cNvPr id="9" name="Espace réservé du contenu 3"/>
          <p:cNvSpPr txBox="1">
            <a:spLocks/>
          </p:cNvSpPr>
          <p:nvPr/>
        </p:nvSpPr>
        <p:spPr>
          <a:xfrm>
            <a:off x="3236686" y="1600200"/>
            <a:ext cx="8955314" cy="5257800"/>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pPr>
            <a:r>
              <a:rPr lang="fr-FR" sz="2400" b="1"/>
              <a:t>Internet protocol</a:t>
            </a:r>
            <a:r>
              <a:rPr lang="fr-FR" sz="2400"/>
              <a:t> est une famille de protocoles de communication de réseaux informatiques conçus pour être utilisés sur Internet.</a:t>
            </a:r>
          </a:p>
          <a:p>
            <a:pPr marL="320040" lvl="0" indent="-320040" defTabSz="914400">
              <a:spcBef>
                <a:spcPts val="700"/>
              </a:spcBef>
              <a:buClr>
                <a:schemeClr val="accent2"/>
              </a:buClr>
              <a:buSzPct val="60000"/>
              <a:buFont typeface="Wingdings"/>
              <a:buChar char=""/>
            </a:pPr>
            <a:r>
              <a:rPr lang="fr-FR" sz="2400"/>
              <a:t> Les protocoles IP sont au niveau 3 dans le modèle OSI. </a:t>
            </a:r>
          </a:p>
          <a:p>
            <a:pPr marL="320040" lvl="0" indent="-320040" defTabSz="914400">
              <a:spcBef>
                <a:spcPts val="700"/>
              </a:spcBef>
              <a:buClr>
                <a:schemeClr val="accent2"/>
              </a:buClr>
              <a:buSzPct val="60000"/>
              <a:buFont typeface="Wingdings"/>
              <a:buChar char=""/>
            </a:pPr>
            <a:r>
              <a:rPr lang="fr-FR" sz="2400"/>
              <a:t>Les protocoles IP s'intègrent dans la suite des protocoles Internet et permettent un service d'adressage unique pour l'ensemble des nœuds de communciation.</a:t>
            </a:r>
          </a:p>
          <a:p>
            <a:pPr marL="320040" lvl="0" indent="-320040" defTabSz="914400">
              <a:spcBef>
                <a:spcPts val="700"/>
              </a:spcBef>
              <a:buClr>
                <a:schemeClr val="accent2"/>
              </a:buClr>
              <a:buSzPct val="60000"/>
              <a:buFont typeface="Wingdings"/>
              <a:buChar char=""/>
            </a:pPr>
            <a:r>
              <a:rPr lang="fr-FR" sz="2400"/>
              <a:t>Les protocoles IP assurent l’encapsulation des données de la couche transport dans des paquets et  permettent leur  acheminement. Ils ne se préoccupent pas du contenu des paquets, mais fournissent une méthode pour les mener à destination.</a:t>
            </a:r>
          </a:p>
          <a:p>
            <a:pPr marL="320040" lvl="0" indent="-320040" defTabSz="914400">
              <a:spcBef>
                <a:spcPts val="700"/>
              </a:spcBef>
              <a:buClr>
                <a:schemeClr val="accent2"/>
              </a:buClr>
              <a:buSzPct val="60000"/>
              <a:buFont typeface="Wingdings"/>
              <a:buChar char=""/>
            </a:pPr>
            <a:r>
              <a:rPr kumimoji="0" lang="fr-FR" sz="2400" b="0" i="0" u="none" strike="noStrike" kern="1200" cap="none" spc="0" normalizeH="0" baseline="0" noProof="0">
                <a:ln>
                  <a:noFill/>
                </a:ln>
                <a:solidFill>
                  <a:schemeClr val="tx1"/>
                </a:solidFill>
                <a:effectLst/>
                <a:uLnTx/>
                <a:uFillTx/>
                <a:latin typeface="+mn-lt"/>
                <a:ea typeface="+mn-ea"/>
                <a:cs typeface="+mn-cs"/>
              </a:rPr>
              <a:t>Deux versions existent :</a:t>
            </a:r>
          </a:p>
          <a:p>
            <a:pPr marL="1234440" lvl="2" indent="-320040" defTabSz="914400">
              <a:spcBef>
                <a:spcPts val="700"/>
              </a:spcBef>
              <a:buClr>
                <a:schemeClr val="accent2"/>
              </a:buClr>
              <a:buSzPct val="60000"/>
              <a:buFont typeface="Wingdings" pitchFamily="2" charset="2"/>
              <a:buChar char="§"/>
            </a:pPr>
            <a:r>
              <a:rPr lang="fr-FR" sz="2400"/>
              <a:t>IPv4 : adresses codées sur 32 bits</a:t>
            </a:r>
          </a:p>
          <a:p>
            <a:pPr marL="1234440" lvl="2" indent="-320040" defTabSz="914400">
              <a:spcBef>
                <a:spcPts val="700"/>
              </a:spcBef>
              <a:buClr>
                <a:schemeClr val="accent2"/>
              </a:buClr>
              <a:buSzPct val="60000"/>
              <a:buFont typeface="Wingdings" pitchFamily="2" charset="2"/>
              <a:buChar char="§"/>
            </a:pPr>
            <a:r>
              <a:rPr kumimoji="0" lang="fr-FR" sz="2400" b="0" i="0" u="none" strike="noStrike" kern="1200" cap="none" spc="0" normalizeH="0" baseline="0" noProof="0">
                <a:ln>
                  <a:noFill/>
                </a:ln>
                <a:solidFill>
                  <a:schemeClr val="tx1"/>
                </a:solidFill>
                <a:effectLst/>
                <a:uLnTx/>
                <a:uFillTx/>
                <a:latin typeface="+mn-lt"/>
                <a:ea typeface="+mn-ea"/>
                <a:cs typeface="+mn-cs"/>
              </a:rPr>
              <a:t>IPv6 </a:t>
            </a:r>
            <a:r>
              <a:rPr lang="fr-FR" sz="2400"/>
              <a:t>: adresses codées sur 128 bits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0" name="Espace réservé du contenu 3"/>
          <p:cNvSpPr txBox="1">
            <a:spLocks/>
          </p:cNvSpPr>
          <p:nvPr/>
        </p:nvSpPr>
        <p:spPr>
          <a:xfrm>
            <a:off x="3236686" y="1600200"/>
            <a:ext cx="8955314" cy="52578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400" b="1"/>
              <a:t>Protocoles de la couche transport :</a:t>
            </a:r>
          </a:p>
          <a:p>
            <a:pPr marL="320040" lvl="0" indent="-320040" defTabSz="914400">
              <a:spcBef>
                <a:spcPts val="700"/>
              </a:spcBef>
              <a:buClr>
                <a:schemeClr val="accent2"/>
              </a:buClr>
              <a:buSzPct val="60000"/>
              <a:buFont typeface="Wingdings"/>
              <a:buChar char=""/>
            </a:pPr>
            <a:r>
              <a:rPr lang="fr-FR" sz="2400"/>
              <a:t>TCP est orienté « </a:t>
            </a:r>
            <a:r>
              <a:rPr lang="fr-FR" sz="2400" i="1"/>
              <a:t>connexion</a:t>
            </a:r>
            <a:r>
              <a:rPr lang="fr-FR" sz="2400"/>
              <a:t> »  qui opére un contrôle de transmission des données pendant une communication établie entre deux nœuds. Le nœud récepteur envoie des accusés de réception lors de la communication, ainsi le nœud source est garante de la validité des données envoyées. Les données sont ainsi envoyées sous forme de flot</a:t>
            </a:r>
          </a:p>
          <a:p>
            <a:pPr marL="320040" indent="-320040" defTabSz="914400">
              <a:spcBef>
                <a:spcPts val="700"/>
              </a:spcBef>
              <a:buClr>
                <a:schemeClr val="accent2"/>
              </a:buClr>
              <a:buSzPct val="60000"/>
              <a:buFont typeface="Wingdings"/>
              <a:buChar char=""/>
            </a:pPr>
            <a:r>
              <a:rPr lang="fr-FR" sz="2400"/>
              <a:t>UDP est un protocole orienté « </a:t>
            </a:r>
            <a:r>
              <a:rPr lang="fr-FR" sz="2400" i="1"/>
              <a:t>non connexion</a:t>
            </a:r>
            <a:r>
              <a:rPr lang="fr-FR" sz="2400"/>
              <a:t> » le nœud source envoie des données sans prévenir le nœud récepteur, et le récepteur reçoit les données sans envoyer d'avis de réception. Les données sont ainsi envoyées sous forme de blocs.</a:t>
            </a:r>
          </a:p>
          <a:p>
            <a:pPr marL="320040" lvl="0" indent="-320040" defTabSz="914400">
              <a:spcBef>
                <a:spcPts val="700"/>
              </a:spcBef>
              <a:buClr>
                <a:schemeClr val="accent2"/>
              </a:buClr>
              <a:buSzPct val="60000"/>
              <a:buFont typeface="Wingdings"/>
              <a:buChar cha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093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5533</TotalTime>
  <Words>14202</Words>
  <Application>Microsoft Office PowerPoint</Application>
  <PresentationFormat>Grand écran</PresentationFormat>
  <Paragraphs>1490</Paragraphs>
  <Slides>85</Slides>
  <Notes>50</Notes>
  <HiddenSlides>4</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85</vt:i4>
      </vt:variant>
    </vt:vector>
  </HeadingPairs>
  <TitlesOfParts>
    <vt:vector size="91" baseType="lpstr">
      <vt:lpstr>Arial</vt:lpstr>
      <vt:lpstr>Calibri</vt:lpstr>
      <vt:lpstr>Courier New</vt:lpstr>
      <vt:lpstr>Wingdings</vt:lpstr>
      <vt:lpstr>Wingdings 2</vt:lpstr>
      <vt:lpstr>Médian</vt:lpstr>
      <vt:lpstr>Modèle d’auto-organisation pour les protocoles de routage dans les réseaux ad hoc de véhicules : application à la perception élargie et à la localisation coopératives</vt:lpstr>
      <vt:lpstr>Plan de la présentation</vt:lpstr>
      <vt:lpstr>Introduction </vt:lpstr>
      <vt:lpstr>Applications des véhicules communicants</vt:lpstr>
      <vt:lpstr>Contraintes des réseaux véhiculaires</vt:lpstr>
      <vt:lpstr>Le routage dans les réseaux ad hoc véhiculaires</vt:lpstr>
      <vt:lpstr>Plan de la présentation</vt:lpstr>
      <vt:lpstr>Modèle OSI et IEEE 802</vt:lpstr>
      <vt:lpstr>Système protocolaire IP / UPD / TCP</vt:lpstr>
      <vt:lpstr>Réponses architecturelles et technologiques</vt:lpstr>
      <vt:lpstr>Couche physique 802.11p</vt:lpstr>
      <vt:lpstr>Couche MAC</vt:lpstr>
      <vt:lpstr>Modes de communication pour le routage</vt:lpstr>
      <vt:lpstr>Topologies du réseau pour le routage</vt:lpstr>
      <vt:lpstr>Méthodes de recherche des routes</vt:lpstr>
      <vt:lpstr>Stratégies de routage</vt:lpstr>
      <vt:lpstr>Présentation PowerPoint</vt:lpstr>
      <vt:lpstr>Fiche d’identité des protocoles de routage</vt:lpstr>
      <vt:lpstr>Comparaison par simulation des protocoles</vt:lpstr>
      <vt:lpstr>Plan de la présentation</vt:lpstr>
      <vt:lpstr>Hypothèses de travail</vt:lpstr>
      <vt:lpstr>Définition et type de nœuds CBL</vt:lpstr>
      <vt:lpstr>Diagramme fonctionnel de CBL</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lpstr>Algorithme 4 : traitement type branche (suite)</vt:lpstr>
      <vt:lpstr>Exemple de simulation</vt:lpstr>
      <vt:lpstr>Plan de la présentation</vt:lpstr>
      <vt:lpstr>Simulateurs de communications</vt:lpstr>
      <vt:lpstr>Modélisation de la mobilité dans les VANETs</vt:lpstr>
      <vt:lpstr>Simulateurs microscopiques de trafic routier</vt:lpstr>
      <vt:lpstr>Fonctionnement de la simulation SUMO</vt:lpstr>
      <vt:lpstr>Analyse structurelle de CBL</vt:lpstr>
      <vt:lpstr>Analyse structurelle de CBL sous Matlab</vt:lpstr>
      <vt:lpstr>Analyse structurelle de CBL sous OPNET</vt:lpstr>
      <vt:lpstr>Analyse des protocoles de routage</vt:lpstr>
      <vt:lpstr>Modèle de propagation d’onde OLOS</vt:lpstr>
      <vt:lpstr>Plan de la présentation</vt:lpstr>
      <vt:lpstr>Analyse système de CBL-OLSR sous OPNET</vt:lpstr>
      <vt:lpstr>Application de perception élargie</vt:lpstr>
      <vt:lpstr>Résultats des simulations</vt:lpstr>
      <vt:lpstr>Application de localisation coopérative</vt:lpstr>
      <vt:lpstr>Adaptation au schéma CBL</vt:lpstr>
      <vt:lpstr>Résultats des simulations</vt:lpstr>
      <vt:lpstr>Plan de la présentation</vt:lpstr>
      <vt:lpstr>Conclusion</vt:lpstr>
      <vt:lpstr>Principaux résultats obtenus</vt:lpstr>
      <vt:lpstr>Perspectives</vt:lpstr>
      <vt:lpstr>Projets sur les réseaux véhiculaires</vt:lpstr>
      <vt:lpstr>Projets sur les réseaux véhiculaires</vt:lpstr>
      <vt:lpstr>Projets sur les réseaux véhiculaires</vt:lpstr>
      <vt:lpstr>Projets actuels sur les réseaux véhiculaires</vt:lpstr>
      <vt:lpstr>Projets actuels sur les réseaux véhiculaires</vt:lpstr>
      <vt:lpstr>Projets actuels sur les réseaux véhiculaires</vt:lpstr>
      <vt:lpstr>Projets actuels sur les réseaux véhiculaires</vt:lpstr>
      <vt:lpstr>CTD - Mobilité connectée</vt:lpstr>
      <vt:lpstr>COOPITS</vt:lpstr>
      <vt:lpstr>SCALE 2024-2028</vt:lpstr>
      <vt:lpstr>Merci de votre attention</vt:lpstr>
      <vt:lpstr>-- AUTRES RESULTATs DE SIMULATION</vt:lpstr>
      <vt:lpstr>-- ExEMPLES CBL</vt:lpstr>
      <vt:lpstr>Exemple de réinitialisation complète du réseau</vt:lpstr>
      <vt:lpstr>Exemple avec une sortie d’autoroute</vt:lpstr>
      <vt:lpstr>Étapes de découverte et d‘élection de noeud branche par des noeuds feuille</vt:lpstr>
      <vt:lpstr>Choix d'un noeud branche relais par un noeud feuille dans le cas de deux noeuds branche candidats</vt:lpstr>
      <vt:lpstr> Étapes de rétablissement de la chaîne dans le cas d'un noeud branche amont dépassant son noeud branche aval</vt:lpstr>
      <vt:lpstr>-- DETAIL CBL</vt:lpstr>
      <vt:lpstr>Services offerts par CBL vis-à-vis de Geonetworking</vt:lpstr>
      <vt:lpstr>Implémentation CBL avec d’autres protocoles</vt:lpstr>
      <vt:lpstr>Modification du link code</vt:lpstr>
      <vt:lpstr>Définition des coefficients </vt:lpstr>
      <vt:lpstr>Définition des coefficients </vt:lpstr>
      <vt:lpstr>Définition des coefficients </vt:lpstr>
      <vt:lpstr>Définition des coefficients </vt:lpstr>
      <vt:lpstr>Paramétrage par défaut des coefficients </vt:lpstr>
      <vt:lpstr>Analyse des coefficients pondérateurs</vt:lpstr>
      <vt:lpstr>Table des voisins à un saut et variables locales</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RIVOIRARD Lucas</dc:creator>
  <cp:lastModifiedBy>M. Lucas RIVOIRARD</cp:lastModifiedBy>
  <cp:revision>1331</cp:revision>
  <dcterms:created xsi:type="dcterms:W3CDTF">2014-08-26T23:43:54Z</dcterms:created>
  <dcterms:modified xsi:type="dcterms:W3CDTF">2024-11-11T07:44:19Z</dcterms:modified>
</cp:coreProperties>
</file>